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2"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93"/>
    <p:restoredTop sz="96512"/>
  </p:normalViewPr>
  <p:slideViewPr>
    <p:cSldViewPr snapToGrid="0">
      <p:cViewPr varScale="1">
        <p:scale>
          <a:sx n="108" d="100"/>
          <a:sy n="108" d="100"/>
        </p:scale>
        <p:origin x="816" y="49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0532B-BF6D-9C44-BDF2-5D32C6E5028D}" type="datetimeFigureOut">
              <a:rPr lang="en-US" smtClean="0"/>
              <a:t>12/30/25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D3F1C-4F5B-FD49-B12C-B08B57594D5E}" type="slidenum">
              <a:rPr lang="en-US" smtClean="0"/>
              <a:t>‹#›</a:t>
            </a:fld>
            <a:endParaRPr lang="en-US"/>
          </a:p>
        </p:txBody>
      </p:sp>
    </p:spTree>
    <p:extLst>
      <p:ext uri="{BB962C8B-B14F-4D97-AF65-F5344CB8AC3E}">
        <p14:creationId xmlns:p14="http://schemas.microsoft.com/office/powerpoint/2010/main" val="287990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D3F1C-4F5B-FD49-B12C-B08B57594D5E}" type="slidenum">
              <a:rPr lang="en-US" smtClean="0"/>
              <a:t>2</a:t>
            </a:fld>
            <a:endParaRPr lang="en-US"/>
          </a:p>
        </p:txBody>
      </p:sp>
    </p:spTree>
    <p:extLst>
      <p:ext uri="{BB962C8B-B14F-4D97-AF65-F5344CB8AC3E}">
        <p14:creationId xmlns:p14="http://schemas.microsoft.com/office/powerpoint/2010/main" val="2000153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D3F1C-4F5B-FD49-B12C-B08B57594D5E}" type="slidenum">
              <a:rPr lang="en-US" smtClean="0"/>
              <a:t>3</a:t>
            </a:fld>
            <a:endParaRPr lang="en-US"/>
          </a:p>
        </p:txBody>
      </p:sp>
    </p:spTree>
    <p:extLst>
      <p:ext uri="{BB962C8B-B14F-4D97-AF65-F5344CB8AC3E}">
        <p14:creationId xmlns:p14="http://schemas.microsoft.com/office/powerpoint/2010/main" val="8396422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vert="horz" lIns="91440" tIns="45720" rIns="91440" bIns="45720" rtlCol="0" anchor="b">
            <a:normAutofit/>
          </a:bodyPr>
          <a:lstStyle>
            <a:lvl1pPr>
              <a:defRPr lang="en-US" sz="4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vert="horz" lIns="91440" tIns="45720" rIns="91440" bIns="45720" rtlCol="0">
            <a:normAutofit/>
          </a:bodyPr>
          <a:lstStyle>
            <a:lvl1pPr marL="0" indent="0">
              <a:buNone/>
              <a:defRPr lang="en-US"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4986425"/>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567B50E4-2343-4B20-80BE-1605C97DFB16}" type="datetime1">
              <a:rPr lang="en-US" smtClean="0"/>
              <a:t>12/30/25</a:t>
            </a:fld>
            <a:endParaRPr lang="en-US"/>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67567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hasCustomPrompt="1"/>
          </p:nvPr>
        </p:nvSpPr>
        <p:spPr>
          <a:xfrm>
            <a:off x="0" y="0"/>
            <a:ext cx="6099048"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CE6CA204-B091-40ED-8158-331EE628B522}" type="datetime1">
              <a:rPr lang="en-US" smtClean="0"/>
              <a:t>12/30/25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61999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3692F09-9D88-4105-92F6-7298804EAA90}" type="datetime1">
              <a:rPr lang="en-US" smtClean="0"/>
              <a:t>12/30/25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16485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3744F96-061D-4D71-97A2-2371A43FDE7C}" type="datetime1">
              <a:rPr lang="en-US" smtClean="0"/>
              <a:t>12/30/25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25342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C5FE133-02A7-439F-9131-2680F754099D}" type="datetime1">
              <a:rPr lang="en-US" smtClean="0"/>
              <a:t>12/30/25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20104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91BF7DD-C7D0-4333-B18D-CCAF5427F9DD}" type="datetime1">
              <a:rPr lang="en-US" smtClean="0"/>
              <a:t>12/30/25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50706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0415979-091A-4302-A385-56FC1CE52E32}" type="datetime1">
              <a:rPr lang="en-US" smtClean="0"/>
              <a:t>12/30/25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90032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793885"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7836D543-476D-434F-B209-1A114B2E3F04}" type="datetime1">
              <a:rPr lang="en-US" smtClean="0"/>
              <a:t>12/30/25</a:t>
            </a:fld>
            <a:endParaRPr lang="en-US"/>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91491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400544" y="0"/>
            <a:ext cx="4791456"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83DD0F20-7689-42E6-8664-6AA00B79F132}" type="datetime1">
              <a:rPr lang="en-US" smtClean="0"/>
              <a:t>12/30/25</a:t>
            </a:fld>
            <a:endParaRPr lang="en-US"/>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36943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02336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30F2F577-5BDA-4749-9F3F-0D340DC0D6A8}" type="datetime1">
              <a:rPr lang="en-US" smtClean="0"/>
              <a:t>12/30/25</a:t>
            </a:fld>
            <a:endParaRPr lang="en-US"/>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93264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AC9378AD-A6D7-4162-BB5C-47C49B2E145B}" type="datetime1">
              <a:rPr lang="en-US" smtClean="0"/>
              <a:t>12/30/25</a:t>
            </a:fld>
            <a:endParaRPr lang="en-US"/>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6252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2DE44A-7CD8-4860-9BDC-2BE4C911F6D0}" type="datetime1">
              <a:rPr lang="en-US" smtClean="0"/>
              <a:t>12/30/25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333504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661150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C67B65D3-547A-48A8-9F1F-13ED0B55ACC6}" type="datetime1">
              <a:rPr lang="en-US" smtClean="0"/>
              <a:t>12/30/25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263315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76A7CFE7-E645-4439-AA6B-DA8CF856D63E}" type="datetime1">
              <a:rPr lang="en-US" smtClean="0"/>
              <a:t>12/30/25</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745480" y="0"/>
            <a:ext cx="644652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23930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649224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E8B2C0DB-994F-48B0-91F4-5F06C3B86E32}" type="datetime1">
              <a:rPr lang="en-US" smtClean="0"/>
              <a:t>12/30/25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65472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D3F6A089-BE3E-4BB0-98EE-FDF712FF3613}" type="datetime1">
              <a:rPr lang="en-US" smtClean="0"/>
              <a:t>12/30/25</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917720" y="0"/>
            <a:ext cx="627427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487985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584144"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AC101298-AE91-4071-9C72-5A98117ABE14}" type="datetime1">
              <a:rPr lang="en-US" smtClean="0"/>
              <a:t>12/30/25</a:t>
            </a:fld>
            <a:endParaRPr lang="en-US"/>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20550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ABE4333-790C-44CD-B503-F52418ED809A}" type="datetime1">
              <a:rPr lang="en-US" smtClean="0"/>
              <a:t>12/30/25</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761780" y="0"/>
            <a:ext cx="7430219"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986284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781365"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D2397CCD-8E49-4379-8DCB-9F17CAEDFC10}" type="datetime1">
              <a:rPr lang="en-US" smtClean="0"/>
              <a:t>12/30/25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24052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4635132"/>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A6146F6-C62B-441B-BAD2-D550454B4D53}" type="datetime1">
              <a:rPr lang="en-US" smtClean="0"/>
              <a:t>12/30/25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010040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77827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0383A68-D563-4FD5-B11F-54F8D5F1E37F}" type="datetime1">
              <a:rPr lang="en-US" smtClean="0"/>
              <a:t>12/30/25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42758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3079730"/>
            <a:ext cx="12192000" cy="377827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3148FABB-02FF-476F-AB37-BDD0E354E780}" type="datetime1">
              <a:rPr lang="en-US" smtClean="0"/>
              <a:t>12/30/25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48343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vert="horz" lIns="91440" tIns="45720" rIns="91440" bIns="45720" rtlCol="0" anchor="b">
            <a:norm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vert="horz" lIns="91440" tIns="45720" rIns="91440" bIns="45720" rtlCol="0">
            <a:normAutofit/>
          </a:bodyPr>
          <a:lstStyle>
            <a:lvl1pPr marL="0" indent="0">
              <a:buNone/>
              <a:defRPr lang="en-US" sz="2000"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6584950"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E38EAEAF-D16E-446F-97F9-D23FB245CB45}" type="datetime1">
              <a:rPr lang="en-US" smtClean="0"/>
              <a:t>12/30/25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522730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12645" y="1828800"/>
            <a:ext cx="6172200" cy="4425696"/>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CA428D3-736A-4038-886C-8BF662AA2745}" type="datetime1">
              <a:rPr lang="en-US" smtClean="0"/>
              <a:t>12/30/25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53382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12648" y="2290890"/>
            <a:ext cx="4672584" cy="4041648"/>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ED1DDEB-9B85-4E99-8A3D-ABE66C6280C3}" type="datetime1">
              <a:rPr lang="en-US" smtClean="0"/>
              <a:t>12/30/25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187761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31521" y="2295144"/>
            <a:ext cx="3490176" cy="4041648"/>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7A65DCA-443F-4667-9ED1-418507CE45A8}" type="datetime1">
              <a:rPr lang="en-US" smtClean="0"/>
              <a:t>12/30/25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40808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94944" y="4718304"/>
            <a:ext cx="5897880" cy="1353312"/>
          </a:xfrm>
        </p:spPr>
        <p:txBody>
          <a:bodyPr vert="horz" lIns="91440" tIns="45720" rIns="91440" bIns="45720" rtlCol="0" anchor="t">
            <a:normAutofit/>
          </a:bodyPr>
          <a:lstStyle>
            <a:lvl1pPr>
              <a:lnSpc>
                <a:spcPct val="120000"/>
              </a:lnSpc>
              <a:defRPr lang="en-US" sz="2800" b="0" dirty="0">
                <a:solidFill>
                  <a:schemeClr val="accent1">
                    <a:lumMod val="75000"/>
                  </a:schemeClr>
                </a:solidFill>
                <a:latin typeface="+mn-lt"/>
              </a:defRPr>
            </a:lvl1pPr>
          </a:lstStyle>
          <a:p>
            <a:pPr lvl="0"/>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539496" y="603503"/>
            <a:ext cx="10826496" cy="4334256"/>
          </a:xfrm>
        </p:spPr>
        <p:txBody>
          <a:bodyPr vert="horz" lIns="91440" tIns="45720" rIns="91440" bIns="45720" rtlCol="0" anchor="b">
            <a:normAutofit/>
          </a:bodyPr>
          <a:lstStyle>
            <a:lvl1pPr marL="0" indent="0">
              <a:lnSpc>
                <a:spcPct val="90000"/>
              </a:lnSpc>
              <a:spcBef>
                <a:spcPts val="0"/>
              </a:spcBef>
              <a:buNone/>
              <a:defRPr lang="en-US" sz="23200" b="1" dirty="0">
                <a:solidFill>
                  <a:schemeClr val="accent1">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8CA1557D-4816-44D0-B6EE-6CAC6E30B54D}" type="datetime1">
              <a:rPr lang="en-US" smtClean="0"/>
              <a:t>12/30/25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8964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accent1">
                    <a:lumMod val="75000"/>
                  </a:schemeClr>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accent1">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651F872E-5ED2-46B0-83A4-0C1AF0E0D91C}" type="datetime1">
              <a:rPr lang="en-US" smtClean="0"/>
              <a:t>12/30/25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98069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3">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B1ECB8-9E10-D2F3-E361-7D268551E2E2}"/>
              </a:ext>
            </a:extLst>
          </p:cNvPr>
          <p:cNvSpPr/>
          <p:nvPr/>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tx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C6218575-0C6E-47B4-936E-32183810D7BF}" type="datetime1">
              <a:rPr lang="en-US" smtClean="0"/>
              <a:t>12/30/25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41779883"/>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91C29FB5-1C86-423F-AEAA-2683840666C3}" type="datetime1">
              <a:rPr lang="en-US" smtClean="0"/>
              <a:t>12/30/25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0532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111CCB4E-88AF-46AC-B7C5-30308F179659}" type="datetime1">
              <a:rPr lang="en-US" smtClean="0"/>
              <a:t>12/30/25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1470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A915B6-CC2A-4462-A7E5-B3080DF8F97D}" type="datetime1">
              <a:rPr lang="en-US" smtClean="0"/>
              <a:t>12/30/25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65848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8" y="5431536"/>
            <a:ext cx="9021471" cy="466344"/>
          </a:xfrm>
        </p:spPr>
        <p:txBody>
          <a:bodyPr anchor="ctr">
            <a:normAutofit/>
          </a:bodyPr>
          <a:lstStyle>
            <a:lvl1pPr>
              <a:lnSpc>
                <a:spcPct val="120000"/>
              </a:lnSpc>
              <a:defRPr sz="2200">
                <a:solidFill>
                  <a:schemeClr val="accent1">
                    <a:lumMod val="75000"/>
                  </a:schemeClr>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3657600"/>
          </a:xfrm>
        </p:spPr>
        <p:txBody>
          <a:bodyPr anchor="ctr">
            <a:normAutofit/>
          </a:bodyPr>
          <a:lstStyle>
            <a:lvl1pPr marL="164592" indent="-164592">
              <a:lnSpc>
                <a:spcPct val="100000"/>
              </a:lnSpc>
              <a:spcBef>
                <a:spcPts val="0"/>
              </a:spcBef>
              <a:buNone/>
              <a:defRPr sz="40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506188F7-A494-4EEB-A53D-2B97B1D4CD3C}" type="datetime1">
              <a:rPr lang="en-US" smtClean="0"/>
              <a:t>12/30/25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4227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vert="horz" lIns="91440" tIns="45720" rIns="91440" bIns="45720" rtlCol="0" anchor="t">
            <a:normAutofit/>
          </a:bodyPr>
          <a:lstStyle>
            <a:lvl1pPr>
              <a:defRPr lang="en-US" sz="52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vert="horz" lIns="91440" tIns="45720" rIns="91440" bIns="45720" rtlCol="0" anchor="b">
            <a:normAutofit/>
          </a:bodyPr>
          <a:lstStyle>
            <a:lvl1pPr marL="0" indent="0">
              <a:buNone/>
              <a:defRPr lang="en-US"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596128" y="0"/>
            <a:ext cx="6595872" cy="6858000"/>
          </a:xfrm>
          <a:blipFill dpi="0" rotWithShape="1">
            <a:blip r:embed="rId2">
              <a:alphaModFix amt="60000"/>
            </a:blip>
            <a:srcRect/>
            <a:stretch>
              <a:fillRect/>
            </a:stretch>
          </a:blipFill>
        </p:spPr>
        <p:txBody>
          <a:bodyPr/>
          <a:lstStyle>
            <a:lvl1pPr marL="0" indent="0">
              <a:buNone/>
              <a:defRPr/>
            </a:lvl1pPr>
          </a:lstStyle>
          <a:p>
            <a:r>
              <a:rPr lang="en-US" dirty="0"/>
              <a:t>.</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782E7A21-5BA8-4C4C-9705-3A1EA342AD8A}" type="datetime1">
              <a:rPr lang="en-US" smtClean="0"/>
              <a:t>12/30/25</a:t>
            </a:fld>
            <a:endParaRPr lang="en-US"/>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156657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2">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DECC02-1725-49EE-C93B-A4C2C4049458}"/>
              </a:ext>
            </a:extLst>
          </p:cNvPr>
          <p:cNvSpPr/>
          <p:nvPr/>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349240"/>
            <a:ext cx="9043416" cy="466344"/>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344168"/>
            <a:ext cx="9198864" cy="3291840"/>
          </a:xfrm>
        </p:spPr>
        <p:txBody>
          <a:bodyPr anchor="ctr">
            <a:normAutofit/>
          </a:bodyPr>
          <a:lstStyle>
            <a:lvl1pPr marL="164592" indent="-164592">
              <a:lnSpc>
                <a:spcPct val="100000"/>
              </a:lnSpc>
              <a:spcBef>
                <a:spcPts val="0"/>
              </a:spcBef>
              <a:buNone/>
              <a:defRPr sz="40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9F406BC0-1562-42E5-89A2-925CA193C8A6}" type="datetime1">
              <a:rPr lang="en-US" smtClean="0"/>
              <a:t>12/30/25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50471442"/>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790041" y="5669280"/>
            <a:ext cx="8805672" cy="466344"/>
          </a:xfrm>
        </p:spPr>
        <p:txBody>
          <a:bodyPr anchor="ctr">
            <a:normAutofit/>
          </a:bodyPr>
          <a:lstStyle>
            <a:lvl1pPr>
              <a:lnSpc>
                <a:spcPct val="120000"/>
              </a:lnSpc>
              <a:defRPr sz="2200">
                <a:solidFill>
                  <a:schemeClr val="accent1">
                    <a:lumMod val="75000"/>
                  </a:schemeClr>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3474720"/>
          </a:xfrm>
        </p:spPr>
        <p:txBody>
          <a:bodyPr anchor="ctr">
            <a:normAutofit/>
          </a:bodyPr>
          <a:lstStyle>
            <a:lvl1pPr marL="164592" indent="-164592">
              <a:lnSpc>
                <a:spcPct val="100000"/>
              </a:lnSpc>
              <a:spcBef>
                <a:spcPts val="0"/>
              </a:spcBef>
              <a:buNone/>
              <a:defRPr sz="42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507F376A-778D-45CF-8340-DB03B2DA6A3E}" type="datetime1">
              <a:rPr lang="en-US" smtClean="0"/>
              <a:t>12/30/25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13124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B9DFF5A-622E-43FE-9EE9-BAAB78AB2046}" type="datetime1">
              <a:rPr lang="en-US" smtClean="0"/>
              <a:t>12/30/25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979087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F55C09E-FF30-4AA0-A227-171955622259}" type="datetime1">
              <a:rPr lang="en-US" smtClean="0"/>
              <a:t>12/30/25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711184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7B279FF-407B-4B41-9E69-DE66ED04A328}" type="datetime1">
              <a:rPr lang="en-US" smtClean="0"/>
              <a:t>12/30/25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52260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803E812-757D-4139-AF81-227C72D4B544}" type="datetime1">
              <a:rPr lang="en-US" smtClean="0"/>
              <a:t>12/30/25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000459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07D6A7E1-C424-43A5-938A-12DEC0A1D59D}" type="datetime1">
              <a:rPr lang="en-US" smtClean="0"/>
              <a:t>12/30/25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809524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063319" y="557784"/>
            <a:ext cx="6519080" cy="5779007"/>
          </a:xfr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807C4FC2-B89B-4919-A96B-662A3584681C}" type="datetime1">
              <a:rPr lang="en-US" smtClean="0"/>
              <a:t>12/30/25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478788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10888473" cy="1133856"/>
          </a:xfrm>
        </p:spPr>
        <p:txBody>
          <a:bodyPr anchor="b">
            <a:normAutofit/>
          </a:bodyPr>
          <a:lstStyle>
            <a:lvl1pPr>
              <a:defRPr sz="6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C24BE51-D660-433D-AABA-154BE028E64E}" type="datetime1">
              <a:rPr lang="en-US" smtClean="0"/>
              <a:t>12/30/25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0844105"/>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rm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B61F76E-6064-4431-B5C4-29A511725BCF}" type="datetime1">
              <a:rPr lang="en-US" smtClean="0"/>
              <a:t>12/30/25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4028049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vert="horz" lIns="91440" tIns="45720" rIns="91440" bIns="45720" rtlCol="0" anchor="t">
            <a:normAutofit/>
          </a:bodyPr>
          <a:lstStyle>
            <a:lvl1pPr>
              <a:defRPr lang="en-US" sz="7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vert="horz" lIns="91440" tIns="45720" rIns="91440" bIns="45720" rtlCol="0" anchor="b">
            <a:normAutofit/>
          </a:bodyPr>
          <a:lstStyle>
            <a:lvl1pPr marL="0" indent="0">
              <a:buNone/>
              <a:defRPr lang="en-US" sz="2200" dirty="0"/>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CBE73BE-5F1F-40EF-8F67-E3F24D65884D}" type="datetime1">
              <a:rPr lang="en-US" smtClean="0"/>
              <a:t>12/30/25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36202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vert="horz" lIns="91440" tIns="45720" rIns="91440" bIns="45720" rtlCol="0" anchor="b">
            <a:normAutofit/>
          </a:bodyPr>
          <a:lstStyle>
            <a:lvl1pPr>
              <a:defRPr lang="en-US" sz="72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vert="horz" lIns="91440" tIns="45720" rIns="91440" bIns="45720" rtlCol="0">
            <a:normAutofit/>
          </a:bodyPr>
          <a:lstStyle>
            <a:lvl1pPr marL="0" indent="0">
              <a:buNone/>
              <a:defRPr lang="en-US" dirty="0"/>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3C868EF1-668D-4AD0-8652-1F3B3622EDC2}" type="datetime1">
              <a:rPr lang="en-US" smtClean="0"/>
              <a:t>12/30/25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1829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E95609F-9B5B-4E29-8DB1-457A85E01A27}" type="datetime1">
              <a:rPr lang="en-US" smtClean="0"/>
              <a:t>12/30/25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6425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vert="horz" lIns="91440" tIns="45720" rIns="91440" bIns="45720" rtlCol="0" anchor="b">
            <a:normAutofit/>
          </a:bodyPr>
          <a:lstStyle>
            <a:lvl1pPr>
              <a:defRPr lang="en-US" sz="7400" dirty="0"/>
            </a:lvl1pPr>
          </a:lstStyle>
          <a:p>
            <a:pPr lvl="0"/>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6A0DE37-B9D6-425C-B79B-6C6DFFBD0DA2}" type="datetime1">
              <a:rPr lang="en-US" smtClean="0"/>
              <a:t>12/30/25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251860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1045B0EE-4023-4E3C-8875-10AA631453CF}" type="datetime1">
              <a:rPr lang="en-US" smtClean="0"/>
              <a:t>12/30/25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247762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5EE9E671-1C83-40F7-9D33-FE8AAC7F721F}" type="datetime1">
              <a:rPr lang="en-US" smtClean="0"/>
              <a:t>12/30/25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078620420"/>
      </p:ext>
    </p:extLst>
  </p:cSld>
  <p:clrMap bg1="lt1" tx1="dk1" bg2="lt2" tx2="dk2" accent1="accent1" accent2="accent2" accent3="accent3" accent4="accent4" accent5="accent5" accent6="accent6" hlink="hlink" folHlink="folHlink"/>
  <p:sldLayoutIdLst>
    <p:sldLayoutId id="214748375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49"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opegonzalez.es/eso-y-bachillerato/programacion-y-computacion-2o-bachillerato/tema-2-introduccion-a-la-programac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0E41-FC72-5EED-577B-DBCDB5C4291B}"/>
              </a:ext>
            </a:extLst>
          </p:cNvPr>
          <p:cNvSpPr>
            <a:spLocks noGrp="1"/>
          </p:cNvSpPr>
          <p:nvPr>
            <p:ph type="ctrTitle"/>
          </p:nvPr>
        </p:nvSpPr>
        <p:spPr>
          <a:xfrm>
            <a:off x="365760" y="5218032"/>
            <a:ext cx="11460480" cy="786384"/>
          </a:xfrm>
        </p:spPr>
        <p:txBody>
          <a:bodyPr anchor="b">
            <a:normAutofit/>
          </a:bodyPr>
          <a:lstStyle/>
          <a:p>
            <a:r>
              <a:rPr lang="en-US" dirty="0"/>
              <a:t>Introduction to Java</a:t>
            </a:r>
          </a:p>
        </p:txBody>
      </p:sp>
      <p:sp>
        <p:nvSpPr>
          <p:cNvPr id="3" name="Subtitle 2">
            <a:extLst>
              <a:ext uri="{FF2B5EF4-FFF2-40B4-BE49-F238E27FC236}">
                <a16:creationId xmlns:a16="http://schemas.microsoft.com/office/drawing/2014/main" id="{A9128F22-AB23-2A81-50BD-C9BC0BCC7CE5}"/>
              </a:ext>
            </a:extLst>
          </p:cNvPr>
          <p:cNvSpPr>
            <a:spLocks noGrp="1"/>
          </p:cNvSpPr>
          <p:nvPr>
            <p:ph type="subTitle" idx="1"/>
          </p:nvPr>
        </p:nvSpPr>
        <p:spPr>
          <a:xfrm>
            <a:off x="365760" y="5972629"/>
            <a:ext cx="11460480" cy="480373"/>
          </a:xfrm>
        </p:spPr>
        <p:txBody>
          <a:bodyPr>
            <a:normAutofit/>
          </a:bodyPr>
          <a:lstStyle/>
          <a:p>
            <a:r>
              <a:rPr lang="en-US" dirty="0"/>
              <a:t>Presenter: Shubham Rawat</a:t>
            </a:r>
          </a:p>
        </p:txBody>
      </p:sp>
      <p:pic>
        <p:nvPicPr>
          <p:cNvPr id="7" name="Picture Placeholder 6" descr="A blue background with white text and icons&#10;&#10;AI-generated content may be incorrect.">
            <a:extLst>
              <a:ext uri="{FF2B5EF4-FFF2-40B4-BE49-F238E27FC236}">
                <a16:creationId xmlns:a16="http://schemas.microsoft.com/office/drawing/2014/main" id="{387FD6FC-1F43-82E3-9D0C-00746CE3E968}"/>
              </a:ext>
            </a:extLst>
          </p:cNvPr>
          <p:cNvPicPr>
            <a:picLocks noGrp="1" noChangeAspect="1"/>
          </p:cNvPicPr>
          <p:nvPr>
            <p:ph type="pic" sz="quarter" idx="13"/>
          </p:nvPr>
        </p:nvPicPr>
        <p:blipFill>
          <a:blip r:embed="rId2"/>
          <a:srcRect t="29551" b="29551"/>
          <a:stretch>
            <a:fillRect/>
          </a:stretch>
        </p:blipFill>
        <p:spPr bwMode="auto">
          <a:xfrm>
            <a:off x="0" y="0"/>
            <a:ext cx="12192000" cy="498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8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4329-E433-CA30-D2A0-9A022E32CF84}"/>
              </a:ext>
            </a:extLst>
          </p:cNvPr>
          <p:cNvSpPr>
            <a:spLocks noGrp="1"/>
          </p:cNvSpPr>
          <p:nvPr>
            <p:ph type="ctrTitle"/>
          </p:nvPr>
        </p:nvSpPr>
        <p:spPr>
          <a:xfrm>
            <a:off x="274320" y="1801368"/>
            <a:ext cx="7772400" cy="4572000"/>
          </a:xfrm>
        </p:spPr>
        <p:txBody>
          <a:bodyPr anchor="b">
            <a:normAutofit/>
          </a:bodyPr>
          <a:lstStyle/>
          <a:p>
            <a:r>
              <a:rPr lang="en-US" dirty="0"/>
              <a:t>Features of Java</a:t>
            </a:r>
          </a:p>
        </p:txBody>
      </p:sp>
    </p:spTree>
    <p:extLst>
      <p:ext uri="{BB962C8B-B14F-4D97-AF65-F5344CB8AC3E}">
        <p14:creationId xmlns:p14="http://schemas.microsoft.com/office/powerpoint/2010/main" val="4073653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1D2A-0F6E-AC91-CE99-9C6654FC67D4}"/>
              </a:ext>
            </a:extLst>
          </p:cNvPr>
          <p:cNvSpPr>
            <a:spLocks noGrp="1"/>
          </p:cNvSpPr>
          <p:nvPr>
            <p:ph sz="quarter" idx="13"/>
          </p:nvPr>
        </p:nvSpPr>
        <p:spPr>
          <a:xfrm>
            <a:off x="478177" y="436761"/>
            <a:ext cx="8266176" cy="773475"/>
          </a:xfrm>
        </p:spPr>
        <p:txBody>
          <a:bodyPr anchor="b">
            <a:normAutofit fontScale="92500" lnSpcReduction="10000"/>
          </a:bodyPr>
          <a:lstStyle/>
          <a:p>
            <a:r>
              <a:rPr lang="en-US" dirty="0"/>
              <a:t>Features of Java</a:t>
            </a:r>
          </a:p>
        </p:txBody>
      </p:sp>
      <p:sp>
        <p:nvSpPr>
          <p:cNvPr id="7" name="TextBox 6">
            <a:extLst>
              <a:ext uri="{FF2B5EF4-FFF2-40B4-BE49-F238E27FC236}">
                <a16:creationId xmlns:a16="http://schemas.microsoft.com/office/drawing/2014/main" id="{697270FB-1445-B1AC-8BFC-55E37583415B}"/>
              </a:ext>
            </a:extLst>
          </p:cNvPr>
          <p:cNvSpPr txBox="1"/>
          <p:nvPr/>
        </p:nvSpPr>
        <p:spPr>
          <a:xfrm flipV="1">
            <a:off x="5768789" y="3555401"/>
            <a:ext cx="156681" cy="45719"/>
          </a:xfrm>
          <a:prstGeom prst="rect">
            <a:avLst/>
          </a:prstGeom>
          <a:noFill/>
        </p:spPr>
        <p:txBody>
          <a:bodyPr wrap="square" rtlCol="0">
            <a:spAutoFit/>
          </a:bodyPr>
          <a:lstStyle/>
          <a:p>
            <a:endParaRPr lang="en-US" dirty="0"/>
          </a:p>
        </p:txBody>
      </p:sp>
      <p:sp>
        <p:nvSpPr>
          <p:cNvPr id="8" name="Rectangle 4">
            <a:extLst>
              <a:ext uri="{FF2B5EF4-FFF2-40B4-BE49-F238E27FC236}">
                <a16:creationId xmlns:a16="http://schemas.microsoft.com/office/drawing/2014/main" id="{52AB55A3-2ED0-5810-9472-A36B2CF90973}"/>
              </a:ext>
            </a:extLst>
          </p:cNvPr>
          <p:cNvSpPr>
            <a:spLocks noChangeArrowheads="1"/>
          </p:cNvSpPr>
          <p:nvPr/>
        </p:nvSpPr>
        <p:spPr bwMode="auto">
          <a:xfrm>
            <a:off x="478177" y="1245383"/>
            <a:ext cx="6151223" cy="4994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1090" rIns="0" bIns="111090" numCol="1" anchor="ctr" anchorCtr="0" compatLnSpc="1">
            <a:prstTxWarp prst="textNoShape">
              <a:avLst/>
            </a:prstTxWarp>
            <a:spAutoFit/>
          </a:bodyPr>
          <a:lstStyle/>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Simple:</a:t>
            </a:r>
            <a:r>
              <a:rPr lang="en-US" altLang="en-US" dirty="0">
                <a:latin typeface="Arial" panose="020B0604020202020204" pitchFamily="34" charset="0"/>
              </a:rPr>
              <a:t> Clean syntax (derived from C++) that removes complex features like explicit pointers and operator overloading for easier development.</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Platform Independent:</a:t>
            </a:r>
            <a:r>
              <a:rPr lang="en-US" altLang="en-US" dirty="0">
                <a:latin typeface="Arial" panose="020B0604020202020204" pitchFamily="34" charset="0"/>
              </a:rPr>
              <a:t> Compiled into Bytecode, allowing programs to "Write Once, Run Anywhere" (WORA) on any system with a JVM.</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Secure:</a:t>
            </a:r>
            <a:r>
              <a:rPr lang="en-US" altLang="en-US" dirty="0">
                <a:latin typeface="Arial" panose="020B0604020202020204" pitchFamily="34" charset="0"/>
              </a:rPr>
              <a:t> Protects systems using a sandbox execution environment and a bytecode verifier to prevent unauthorized memory access or viruses.</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Robust:</a:t>
            </a:r>
            <a:r>
              <a:rPr lang="en-US" altLang="en-US" dirty="0">
                <a:latin typeface="Arial" panose="020B0604020202020204" pitchFamily="34" charset="0"/>
              </a:rPr>
              <a:t> Ensures reliability through automatic garbage collection, strong type checking, and powerful exception handling to prevent crashes.</a:t>
            </a:r>
          </a:p>
          <a:p>
            <a:pPr marL="342900" lvl="0" indent="-342900" eaLnBrk="0" fontAlgn="base" hangingPunct="0">
              <a:spcBef>
                <a:spcPct val="0"/>
              </a:spcBef>
              <a:spcAft>
                <a:spcPts val="1200"/>
              </a:spcAft>
              <a:buFont typeface="+mj-lt"/>
              <a:buAutoNum type="arabicPeriod"/>
            </a:pPr>
            <a:r>
              <a:rPr lang="en-US" altLang="en-US" b="1" dirty="0">
                <a:latin typeface="Arial" panose="020B0604020202020204" pitchFamily="34" charset="0"/>
              </a:rPr>
              <a:t>Portable:</a:t>
            </a:r>
            <a:r>
              <a:rPr lang="en-US" altLang="en-US" dirty="0">
                <a:latin typeface="Arial" panose="020B0604020202020204" pitchFamily="34" charset="0"/>
              </a:rPr>
              <a:t> Architecture-neutral design ensures that Java applications run identically across different hardware and operating systems without modification.</a:t>
            </a:r>
            <a:endParaRPr kumimoji="0" lang="en-US" altLang="en-US" sz="1800" b="0" i="0" u="none" strike="noStrike" cap="none" normalizeH="0" baseline="0" dirty="0">
              <a:ln>
                <a:noFill/>
              </a:ln>
              <a:effectLst/>
              <a:latin typeface="Arial" panose="020B0604020202020204" pitchFamily="34" charset="0"/>
            </a:endParaRPr>
          </a:p>
        </p:txBody>
      </p:sp>
      <p:pic>
        <p:nvPicPr>
          <p:cNvPr id="11" name="Picture 10" descr="Black 3D wave patterns">
            <a:extLst>
              <a:ext uri="{FF2B5EF4-FFF2-40B4-BE49-F238E27FC236}">
                <a16:creationId xmlns:a16="http://schemas.microsoft.com/office/drawing/2014/main" id="{5DA84CD5-2979-ABC8-AC40-4AC2B33F2504}"/>
              </a:ext>
            </a:extLst>
          </p:cNvPr>
          <p:cNvPicPr>
            <a:picLocks noChangeAspect="1"/>
          </p:cNvPicPr>
          <p:nvPr/>
        </p:nvPicPr>
        <p:blipFill>
          <a:blip r:embed="rId2"/>
          <a:srcRect l="53049" t="115" r="5009" b="-115"/>
          <a:stretch>
            <a:fillRect/>
          </a:stretch>
        </p:blipFill>
        <p:spPr>
          <a:xfrm>
            <a:off x="6750423" y="-73959"/>
            <a:ext cx="5634317" cy="7005918"/>
          </a:xfrm>
          <a:prstGeom prst="rect">
            <a:avLst/>
          </a:prstGeom>
        </p:spPr>
      </p:pic>
    </p:spTree>
    <p:extLst>
      <p:ext uri="{BB962C8B-B14F-4D97-AF65-F5344CB8AC3E}">
        <p14:creationId xmlns:p14="http://schemas.microsoft.com/office/powerpoint/2010/main" val="4057252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F82726-BA72-4A02-12C1-D9BA535571F0}"/>
              </a:ext>
            </a:extLst>
          </p:cNvPr>
          <p:cNvSpPr>
            <a:spLocks noGrp="1"/>
          </p:cNvSpPr>
          <p:nvPr>
            <p:ph type="ctrTitle"/>
          </p:nvPr>
        </p:nvSpPr>
        <p:spPr>
          <a:xfrm>
            <a:off x="274320" y="1801368"/>
            <a:ext cx="6583680" cy="4572000"/>
          </a:xfrm>
        </p:spPr>
        <p:txBody>
          <a:bodyPr>
            <a:normAutofit/>
          </a:bodyPr>
          <a:lstStyle/>
          <a:p>
            <a:r>
              <a:rPr lang="en-US" dirty="0"/>
              <a:t>Difference between JDK, JRE, JVM</a:t>
            </a:r>
          </a:p>
        </p:txBody>
      </p:sp>
      <p:sp>
        <p:nvSpPr>
          <p:cNvPr id="2" name="Title 1">
            <a:extLst>
              <a:ext uri="{FF2B5EF4-FFF2-40B4-BE49-F238E27FC236}">
                <a16:creationId xmlns:a16="http://schemas.microsoft.com/office/drawing/2014/main" id="{2AA0EB1E-9F79-219D-A836-72E0A072E0FC}"/>
              </a:ext>
            </a:extLst>
          </p:cNvPr>
          <p:cNvSpPr>
            <a:spLocks noGrp="1"/>
          </p:cNvSpPr>
          <p:nvPr>
            <p:ph type="title" idx="4294967295"/>
          </p:nvPr>
        </p:nvSpPr>
        <p:spPr>
          <a:xfrm>
            <a:off x="612648" y="-1133856"/>
            <a:ext cx="10652760" cy="914400"/>
          </a:xfrm>
        </p:spPr>
        <p:txBody>
          <a:bodyPr>
            <a:normAutofit/>
          </a:bodyPr>
          <a:lstStyle/>
          <a:p>
            <a:r>
              <a:rPr lang="en-US" sz="900"/>
              <a:t>Section header</a:t>
            </a:r>
          </a:p>
        </p:txBody>
      </p:sp>
      <p:pic>
        <p:nvPicPr>
          <p:cNvPr id="8194" name="Picture 2" descr="Difference Between JDK, JRE, and JVM | Board Infinity">
            <a:extLst>
              <a:ext uri="{FF2B5EF4-FFF2-40B4-BE49-F238E27FC236}">
                <a16:creationId xmlns:a16="http://schemas.microsoft.com/office/drawing/2014/main" id="{FE73AA58-1FE0-8041-F467-32A0C51F8BE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2315" b="88426" l="27552" r="73125">
                        <a14:foregroundMark x1="43906" y1="14537" x2="51719" y2="12037"/>
                        <a14:foregroundMark x1="51719" y1="12037" x2="55677" y2="12685"/>
                        <a14:foregroundMark x1="55677" y1="12685" x2="52031" y2="15556"/>
                        <a14:foregroundMark x1="52031" y1="15556" x2="43906" y2="14537"/>
                        <a14:foregroundMark x1="39010" y1="84444" x2="39010" y2="84444"/>
                        <a14:foregroundMark x1="48125" y1="77685" x2="48542" y2="79352"/>
                        <a14:foregroundMark x1="48281" y1="72037" x2="47604" y2="80185"/>
                        <a14:foregroundMark x1="47604" y1="80185" x2="51979" y2="82685"/>
                        <a14:foregroundMark x1="51979" y1="82685" x2="56563" y2="83148"/>
                        <a14:foregroundMark x1="56563" y1="83148" x2="55677" y2="76296"/>
                        <a14:foregroundMark x1="55677" y1="76296" x2="52500" y2="69074"/>
                        <a14:foregroundMark x1="52500" y1="69074" x2="48490" y2="64074"/>
                        <a14:foregroundMark x1="48490" y1="64074" x2="45833" y2="67870"/>
                        <a14:foregroundMark x1="44323" y1="86019" x2="56354" y2="89259"/>
                        <a14:foregroundMark x1="56354" y1="89259" x2="53698" y2="83426"/>
                        <a14:foregroundMark x1="53698" y1="83426" x2="48698" y2="84074"/>
                        <a14:foregroundMark x1="48698" y1="84074" x2="46510" y2="88426"/>
                        <a14:foregroundMark x1="46302" y1="13426" x2="46198" y2="13796"/>
                        <a14:foregroundMark x1="46771" y1="12963" x2="46354" y2="12963"/>
                        <a14:foregroundMark x1="47240" y1="12315" x2="46146" y2="13426"/>
                        <a14:foregroundMark x1="73021" y1="50556" x2="73021" y2="50556"/>
                      </a14:backgroundRemoval>
                    </a14:imgEffect>
                  </a14:imgLayer>
                </a14:imgProps>
              </a:ext>
              <a:ext uri="{28A0092B-C50C-407E-A947-70E740481C1C}">
                <a14:useLocalDpi xmlns:a14="http://schemas.microsoft.com/office/drawing/2010/main" val="0"/>
              </a:ext>
            </a:extLst>
          </a:blip>
          <a:srcRect l="22059" t="5294" r="21140" b="7066"/>
          <a:stretch>
            <a:fillRect/>
          </a:stretch>
        </p:blipFill>
        <p:spPr bwMode="auto">
          <a:xfrm>
            <a:off x="6476234" y="948690"/>
            <a:ext cx="5715766" cy="496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697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5C5F8-6F9E-1ADD-A5EC-C69994687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7650A-5F2B-55A0-D554-9285EF743000}"/>
              </a:ext>
            </a:extLst>
          </p:cNvPr>
          <p:cNvSpPr>
            <a:spLocks noGrp="1"/>
          </p:cNvSpPr>
          <p:nvPr>
            <p:ph sz="quarter" idx="13"/>
          </p:nvPr>
        </p:nvSpPr>
        <p:spPr>
          <a:xfrm>
            <a:off x="478177" y="436761"/>
            <a:ext cx="8266176" cy="773475"/>
          </a:xfrm>
        </p:spPr>
        <p:txBody>
          <a:bodyPr anchor="b">
            <a:normAutofit fontScale="70000" lnSpcReduction="20000"/>
          </a:bodyPr>
          <a:lstStyle/>
          <a:p>
            <a:r>
              <a:rPr lang="en-US" dirty="0"/>
              <a:t>Difference between JDK, JRE, JVM</a:t>
            </a:r>
          </a:p>
        </p:txBody>
      </p:sp>
      <p:sp>
        <p:nvSpPr>
          <p:cNvPr id="7" name="TextBox 6">
            <a:extLst>
              <a:ext uri="{FF2B5EF4-FFF2-40B4-BE49-F238E27FC236}">
                <a16:creationId xmlns:a16="http://schemas.microsoft.com/office/drawing/2014/main" id="{EE0D381B-B9D5-173A-CC66-C488F27A2793}"/>
              </a:ext>
            </a:extLst>
          </p:cNvPr>
          <p:cNvSpPr txBox="1"/>
          <p:nvPr/>
        </p:nvSpPr>
        <p:spPr>
          <a:xfrm flipV="1">
            <a:off x="5768789" y="3555401"/>
            <a:ext cx="156681" cy="45719"/>
          </a:xfrm>
          <a:prstGeom prst="rect">
            <a:avLst/>
          </a:prstGeom>
          <a:noFill/>
        </p:spPr>
        <p:txBody>
          <a:bodyPr wrap="square" rtlCol="0">
            <a:spAutoFit/>
          </a:bodyPr>
          <a:lstStyle/>
          <a:p>
            <a:endParaRPr lang="en-US" dirty="0"/>
          </a:p>
        </p:txBody>
      </p:sp>
      <p:sp>
        <p:nvSpPr>
          <p:cNvPr id="8" name="Rectangle 4">
            <a:extLst>
              <a:ext uri="{FF2B5EF4-FFF2-40B4-BE49-F238E27FC236}">
                <a16:creationId xmlns:a16="http://schemas.microsoft.com/office/drawing/2014/main" id="{8A4E9154-4D13-A406-CCB3-7812480AC2D5}"/>
              </a:ext>
            </a:extLst>
          </p:cNvPr>
          <p:cNvSpPr>
            <a:spLocks noChangeArrowheads="1"/>
          </p:cNvSpPr>
          <p:nvPr/>
        </p:nvSpPr>
        <p:spPr bwMode="auto">
          <a:xfrm>
            <a:off x="478177" y="1645493"/>
            <a:ext cx="6151223" cy="419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1090" rIns="0" bIns="111090" numCol="1" anchor="ctr" anchorCtr="0" compatLnSpc="1">
            <a:prstTxWarp prst="textNoShape">
              <a:avLst/>
            </a:prstTxWarp>
            <a:spAutoFit/>
          </a:bodyPr>
          <a:lstStyle/>
          <a:p>
            <a:pPr marL="285750" indent="-285750">
              <a:spcAft>
                <a:spcPts val="1200"/>
              </a:spcAft>
              <a:buFont typeface="Arial" panose="020B0604020202020204" pitchFamily="34" charset="0"/>
              <a:buChar char="•"/>
            </a:pPr>
            <a:r>
              <a:rPr lang="en-US" b="1" dirty="0"/>
              <a:t>Java's Key Components</a:t>
            </a:r>
            <a:r>
              <a:rPr lang="en-US" dirty="0"/>
              <a:t>:</a:t>
            </a:r>
          </a:p>
          <a:p>
            <a:pPr marL="742950" lvl="1" indent="-285750">
              <a:spcAft>
                <a:spcPts val="1200"/>
              </a:spcAft>
              <a:buFont typeface="Arial" panose="020B0604020202020204" pitchFamily="34" charset="0"/>
              <a:buChar char="•"/>
            </a:pPr>
            <a:r>
              <a:rPr lang="en-US" b="1" dirty="0"/>
              <a:t>JDK (Java Development Kit)</a:t>
            </a:r>
            <a:r>
              <a:rPr lang="en-US" dirty="0"/>
              <a:t>: The toolkit for developers.</a:t>
            </a:r>
          </a:p>
          <a:p>
            <a:pPr marL="742950" lvl="1" indent="-285750">
              <a:spcAft>
                <a:spcPts val="1200"/>
              </a:spcAft>
              <a:buFont typeface="Arial" panose="020B0604020202020204" pitchFamily="34" charset="0"/>
              <a:buChar char="•"/>
            </a:pPr>
            <a:r>
              <a:rPr lang="en-US" b="1" dirty="0"/>
              <a:t>JVM (Java Virtual Machine)</a:t>
            </a:r>
            <a:r>
              <a:rPr lang="en-US" dirty="0"/>
              <a:t>: The core that runs Java programs.</a:t>
            </a:r>
          </a:p>
          <a:p>
            <a:pPr marL="742950" lvl="1" indent="-285750">
              <a:spcAft>
                <a:spcPts val="1200"/>
              </a:spcAft>
              <a:buFont typeface="Arial" panose="020B0604020202020204" pitchFamily="34" charset="0"/>
              <a:buChar char="•"/>
            </a:pPr>
            <a:r>
              <a:rPr lang="en-US" b="1" dirty="0"/>
              <a:t>JRE (Java Runtime Environment)</a:t>
            </a:r>
            <a:r>
              <a:rPr lang="en-US" dirty="0"/>
              <a:t>: The runtime environment for executing</a:t>
            </a:r>
          </a:p>
          <a:p>
            <a:pPr marL="285750" indent="-285750">
              <a:spcAft>
                <a:spcPts val="1200"/>
              </a:spcAft>
              <a:buFont typeface="Arial" panose="020B0604020202020204" pitchFamily="34" charset="0"/>
              <a:buChar char="•"/>
            </a:pPr>
            <a:r>
              <a:rPr lang="en-US" b="1" dirty="0"/>
              <a:t>Why Learn About Java Architecture?</a:t>
            </a:r>
            <a:endParaRPr lang="en-US" dirty="0"/>
          </a:p>
          <a:p>
            <a:pPr marL="742950" lvl="1" indent="-285750">
              <a:spcAft>
                <a:spcPts val="1200"/>
              </a:spcAft>
              <a:buFont typeface="Arial" panose="020B0604020202020204" pitchFamily="34" charset="0"/>
              <a:buChar char="•"/>
            </a:pPr>
            <a:r>
              <a:rPr lang="en-US" dirty="0"/>
              <a:t>Understanding these components will help in developing efficient and</a:t>
            </a:r>
          </a:p>
          <a:p>
            <a:pPr marL="742950" lvl="1" indent="-285750">
              <a:spcAft>
                <a:spcPts val="1200"/>
              </a:spcAft>
              <a:buFont typeface="Arial" panose="020B0604020202020204" pitchFamily="34" charset="0"/>
              <a:buChar char="•"/>
            </a:pPr>
            <a:r>
              <a:rPr lang="en-US" dirty="0"/>
              <a:t>platform-independent Java applications.</a:t>
            </a:r>
          </a:p>
        </p:txBody>
      </p:sp>
      <p:graphicFrame>
        <p:nvGraphicFramePr>
          <p:cNvPr id="6" name="Table 5">
            <a:extLst>
              <a:ext uri="{FF2B5EF4-FFF2-40B4-BE49-F238E27FC236}">
                <a16:creationId xmlns:a16="http://schemas.microsoft.com/office/drawing/2014/main" id="{72658B3B-DFB8-8506-67FD-3594B6AA679B}"/>
              </a:ext>
            </a:extLst>
          </p:cNvPr>
          <p:cNvGraphicFramePr>
            <a:graphicFrameLocks noGrp="1"/>
          </p:cNvGraphicFramePr>
          <p:nvPr>
            <p:extLst>
              <p:ext uri="{D42A27DB-BD31-4B8C-83A1-F6EECF244321}">
                <p14:modId xmlns:p14="http://schemas.microsoft.com/office/powerpoint/2010/main" val="1878225177"/>
              </p:ext>
            </p:extLst>
          </p:nvPr>
        </p:nvGraphicFramePr>
        <p:xfrm>
          <a:off x="6485964" y="1726600"/>
          <a:ext cx="5091956" cy="4154962"/>
        </p:xfrm>
        <a:graphic>
          <a:graphicData uri="http://schemas.openxmlformats.org/drawingml/2006/table">
            <a:tbl>
              <a:tblPr firstRow="1" bandRow="1">
                <a:tableStyleId>{5C22544A-7EE6-4342-B048-85BDC9FD1C3A}</a:tableStyleId>
              </a:tblPr>
              <a:tblGrid>
                <a:gridCol w="1272989">
                  <a:extLst>
                    <a:ext uri="{9D8B030D-6E8A-4147-A177-3AD203B41FA5}">
                      <a16:colId xmlns:a16="http://schemas.microsoft.com/office/drawing/2014/main" val="3508183656"/>
                    </a:ext>
                  </a:extLst>
                </a:gridCol>
                <a:gridCol w="1272989">
                  <a:extLst>
                    <a:ext uri="{9D8B030D-6E8A-4147-A177-3AD203B41FA5}">
                      <a16:colId xmlns:a16="http://schemas.microsoft.com/office/drawing/2014/main" val="2264853658"/>
                    </a:ext>
                  </a:extLst>
                </a:gridCol>
                <a:gridCol w="1272989">
                  <a:extLst>
                    <a:ext uri="{9D8B030D-6E8A-4147-A177-3AD203B41FA5}">
                      <a16:colId xmlns:a16="http://schemas.microsoft.com/office/drawing/2014/main" val="3978310487"/>
                    </a:ext>
                  </a:extLst>
                </a:gridCol>
                <a:gridCol w="1272989">
                  <a:extLst>
                    <a:ext uri="{9D8B030D-6E8A-4147-A177-3AD203B41FA5}">
                      <a16:colId xmlns:a16="http://schemas.microsoft.com/office/drawing/2014/main" val="1626233602"/>
                    </a:ext>
                  </a:extLst>
                </a:gridCol>
              </a:tblGrid>
              <a:tr h="466882">
                <a:tc>
                  <a:txBody>
                    <a:bodyPr/>
                    <a:lstStyle/>
                    <a:p>
                      <a:r>
                        <a:rPr lang="en-US" sz="1800" b="1" i="0" u="none" strike="noStrike" kern="1200" dirty="0">
                          <a:solidFill>
                            <a:schemeClr val="lt1"/>
                          </a:solidFill>
                          <a:effectLst/>
                          <a:latin typeface="+mn-lt"/>
                          <a:ea typeface="+mn-ea"/>
                          <a:cs typeface="+mn-cs"/>
                        </a:rPr>
                        <a:t>Aspect</a:t>
                      </a:r>
                      <a:endParaRPr lang="en-US" dirty="0"/>
                    </a:p>
                  </a:txBody>
                  <a:tcPr/>
                </a:tc>
                <a:tc>
                  <a:txBody>
                    <a:bodyPr/>
                    <a:lstStyle/>
                    <a:p>
                      <a:r>
                        <a:rPr lang="en-US" dirty="0"/>
                        <a:t>JDK</a:t>
                      </a:r>
                    </a:p>
                  </a:txBody>
                  <a:tcPr/>
                </a:tc>
                <a:tc>
                  <a:txBody>
                    <a:bodyPr/>
                    <a:lstStyle/>
                    <a:p>
                      <a:r>
                        <a:rPr lang="en-US" sz="1800" b="1" i="0" u="none" strike="noStrike" kern="1200" dirty="0">
                          <a:solidFill>
                            <a:schemeClr val="lt1"/>
                          </a:solidFill>
                          <a:effectLst/>
                          <a:latin typeface="+mn-lt"/>
                          <a:ea typeface="+mn-ea"/>
                          <a:cs typeface="+mn-cs"/>
                        </a:rPr>
                        <a:t>JRE</a:t>
                      </a:r>
                      <a:endParaRPr lang="en-US" dirty="0"/>
                    </a:p>
                  </a:txBody>
                  <a:tcPr/>
                </a:tc>
                <a:tc>
                  <a:txBody>
                    <a:bodyPr/>
                    <a:lstStyle/>
                    <a:p>
                      <a:r>
                        <a:rPr lang="en-US" sz="1800" b="1" i="0" u="none" strike="noStrike" kern="1200" dirty="0">
                          <a:solidFill>
                            <a:schemeClr val="lt1"/>
                          </a:solidFill>
                          <a:effectLst/>
                          <a:latin typeface="+mn-lt"/>
                          <a:ea typeface="+mn-ea"/>
                          <a:cs typeface="+mn-cs"/>
                        </a:rPr>
                        <a:t>JVM</a:t>
                      </a:r>
                      <a:endParaRPr lang="en-US" dirty="0"/>
                    </a:p>
                  </a:txBody>
                  <a:tcPr/>
                </a:tc>
                <a:extLst>
                  <a:ext uri="{0D108BD9-81ED-4DB2-BD59-A6C34878D82A}">
                    <a16:rowId xmlns:a16="http://schemas.microsoft.com/office/drawing/2014/main" val="1085188306"/>
                  </a:ext>
                </a:extLst>
              </a:tr>
              <a:tr h="466882">
                <a:tc>
                  <a:txBody>
                    <a:bodyPr/>
                    <a:lstStyle/>
                    <a:p>
                      <a:r>
                        <a:rPr lang="en-US" sz="1800" b="1" i="0" u="none" strike="noStrike" kern="1200" dirty="0">
                          <a:solidFill>
                            <a:schemeClr val="dk1"/>
                          </a:solidFill>
                          <a:effectLst/>
                          <a:latin typeface="+mn-lt"/>
                          <a:ea typeface="+mn-ea"/>
                          <a:cs typeface="+mn-cs"/>
                        </a:rPr>
                        <a:t>Purpose</a:t>
                      </a:r>
                      <a:endParaRPr lang="en-US" dirty="0"/>
                    </a:p>
                  </a:txBody>
                  <a:tcPr/>
                </a:tc>
                <a:tc>
                  <a:txBody>
                    <a:bodyPr/>
                    <a:lstStyle/>
                    <a:p>
                      <a:r>
                        <a:rPr lang="en-US" sz="1400" b="0" i="0" u="none" strike="noStrike" kern="1200" dirty="0">
                          <a:solidFill>
                            <a:schemeClr val="dk1"/>
                          </a:solidFill>
                          <a:effectLst/>
                          <a:latin typeface="+mn-lt"/>
                          <a:ea typeface="+mn-ea"/>
                          <a:cs typeface="+mn-cs"/>
                        </a:rPr>
                        <a:t>To develop, compile, and run Java programs.</a:t>
                      </a:r>
                      <a:endParaRPr lang="en-US" sz="1400" dirty="0"/>
                    </a:p>
                  </a:txBody>
                  <a:tcPr/>
                </a:tc>
                <a:tc>
                  <a:txBody>
                    <a:bodyPr/>
                    <a:lstStyle/>
                    <a:p>
                      <a:r>
                        <a:rPr lang="en-US" sz="1400" b="0" i="0" u="none" strike="noStrike" kern="1200" dirty="0">
                          <a:solidFill>
                            <a:schemeClr val="dk1"/>
                          </a:solidFill>
                          <a:effectLst/>
                          <a:latin typeface="+mn-lt"/>
                          <a:ea typeface="+mn-ea"/>
                          <a:cs typeface="+mn-cs"/>
                        </a:rPr>
                        <a:t>To provide an environment to run Java programs.</a:t>
                      </a:r>
                      <a:endParaRPr lang="en-US" sz="1400" dirty="0"/>
                    </a:p>
                  </a:txBody>
                  <a:tcPr/>
                </a:tc>
                <a:tc>
                  <a:txBody>
                    <a:bodyPr/>
                    <a:lstStyle/>
                    <a:p>
                      <a:r>
                        <a:rPr lang="en-US" sz="1400" b="0" i="0" u="none" strike="noStrike" kern="1200" dirty="0">
                          <a:solidFill>
                            <a:schemeClr val="dk1"/>
                          </a:solidFill>
                          <a:effectLst/>
                          <a:latin typeface="+mn-lt"/>
                          <a:ea typeface="+mn-ea"/>
                          <a:cs typeface="+mn-cs"/>
                        </a:rPr>
                        <a:t>To execute Java bytecode into machine code.</a:t>
                      </a:r>
                      <a:endParaRPr lang="en-US" sz="1400" dirty="0"/>
                    </a:p>
                  </a:txBody>
                  <a:tcPr/>
                </a:tc>
                <a:extLst>
                  <a:ext uri="{0D108BD9-81ED-4DB2-BD59-A6C34878D82A}">
                    <a16:rowId xmlns:a16="http://schemas.microsoft.com/office/drawing/2014/main" val="777454047"/>
                  </a:ext>
                </a:extLst>
              </a:tr>
              <a:tr h="466882">
                <a:tc>
                  <a:txBody>
                    <a:bodyPr/>
                    <a:lstStyle/>
                    <a:p>
                      <a:r>
                        <a:rPr lang="en-US" sz="1800" b="1" i="0" u="none" strike="noStrike" kern="1200" dirty="0">
                          <a:solidFill>
                            <a:schemeClr val="dk1"/>
                          </a:solidFill>
                          <a:effectLst/>
                          <a:latin typeface="+mn-lt"/>
                          <a:ea typeface="+mn-ea"/>
                          <a:cs typeface="+mn-cs"/>
                        </a:rPr>
                        <a:t>Includes</a:t>
                      </a:r>
                      <a:endParaRPr lang="en-US" dirty="0"/>
                    </a:p>
                  </a:txBody>
                  <a:tcPr/>
                </a:tc>
                <a:tc>
                  <a:txBody>
                    <a:bodyPr/>
                    <a:lstStyle/>
                    <a:p>
                      <a:r>
                        <a:rPr lang="en-US" sz="1400" b="0" i="0" u="none" strike="noStrike" kern="1200" dirty="0">
                          <a:solidFill>
                            <a:schemeClr val="dk1"/>
                          </a:solidFill>
                          <a:effectLst/>
                          <a:latin typeface="+mn-lt"/>
                          <a:ea typeface="+mn-ea"/>
                          <a:cs typeface="+mn-cs"/>
                        </a:rPr>
                        <a:t>JRE + Development Tools (compiler, debugger, etc.)</a:t>
                      </a:r>
                      <a:endParaRPr lang="en-US" sz="1400" dirty="0"/>
                    </a:p>
                  </a:txBody>
                  <a:tcPr/>
                </a:tc>
                <a:tc>
                  <a:txBody>
                    <a:bodyPr/>
                    <a:lstStyle/>
                    <a:p>
                      <a:r>
                        <a:rPr lang="en-US" sz="1400" b="0" i="0" u="none" strike="noStrike" kern="1200" dirty="0">
                          <a:solidFill>
                            <a:schemeClr val="dk1"/>
                          </a:solidFill>
                          <a:effectLst/>
                          <a:latin typeface="+mn-lt"/>
                          <a:ea typeface="+mn-ea"/>
                          <a:cs typeface="+mn-cs"/>
                        </a:rPr>
                        <a:t>JVM + Class Libraries and supporting files</a:t>
                      </a:r>
                      <a:endParaRPr lang="en-US" sz="1400" dirty="0"/>
                    </a:p>
                  </a:txBody>
                  <a:tcPr/>
                </a:tc>
                <a:tc>
                  <a:txBody>
                    <a:bodyPr/>
                    <a:lstStyle/>
                    <a:p>
                      <a:r>
                        <a:rPr lang="en-US" sz="1400" b="0" i="0" u="none" strike="noStrike" kern="1200" dirty="0">
                          <a:solidFill>
                            <a:schemeClr val="dk1"/>
                          </a:solidFill>
                          <a:effectLst/>
                          <a:latin typeface="+mn-lt"/>
                          <a:ea typeface="+mn-ea"/>
                          <a:cs typeface="+mn-cs"/>
                        </a:rPr>
                        <a:t>Core Execution Engine (interpreter, JIT, GC)</a:t>
                      </a:r>
                      <a:endParaRPr lang="en-US" sz="1400" dirty="0"/>
                    </a:p>
                  </a:txBody>
                  <a:tcPr/>
                </a:tc>
                <a:extLst>
                  <a:ext uri="{0D108BD9-81ED-4DB2-BD59-A6C34878D82A}">
                    <a16:rowId xmlns:a16="http://schemas.microsoft.com/office/drawing/2014/main" val="563930726"/>
                  </a:ext>
                </a:extLst>
              </a:tr>
              <a:tr h="466882">
                <a:tc>
                  <a:txBody>
                    <a:bodyPr/>
                    <a:lstStyle/>
                    <a:p>
                      <a:r>
                        <a:rPr lang="en-US" sz="1800" b="1" i="0" u="none" strike="noStrike" kern="1200" dirty="0">
                          <a:solidFill>
                            <a:schemeClr val="dk1"/>
                          </a:solidFill>
                          <a:effectLst/>
                          <a:latin typeface="+mn-lt"/>
                          <a:ea typeface="+mn-ea"/>
                          <a:cs typeface="+mn-cs"/>
                        </a:rPr>
                        <a:t>Platform</a:t>
                      </a:r>
                      <a:endParaRPr lang="en-US" dirty="0"/>
                    </a:p>
                  </a:txBody>
                  <a:tcPr/>
                </a:tc>
                <a:tc>
                  <a:txBody>
                    <a:bodyPr/>
                    <a:lstStyle/>
                    <a:p>
                      <a:r>
                        <a:rPr lang="en-US" sz="1400" b="0" i="0" u="none" strike="noStrike" kern="1200" dirty="0">
                          <a:solidFill>
                            <a:schemeClr val="dk1"/>
                          </a:solidFill>
                          <a:effectLst/>
                          <a:latin typeface="+mn-lt"/>
                          <a:ea typeface="+mn-ea"/>
                          <a:cs typeface="+mn-cs"/>
                        </a:rPr>
                        <a:t>Platform-dependent (OS-specific installer)</a:t>
                      </a:r>
                      <a:endParaRPr lang="en-US" sz="1400" dirty="0"/>
                    </a:p>
                  </a:txBody>
                  <a:tcPr/>
                </a:tc>
                <a:tc>
                  <a:txBody>
                    <a:bodyPr/>
                    <a:lstStyle/>
                    <a:p>
                      <a:r>
                        <a:rPr lang="en-US" sz="1400" b="0" i="0" u="none" strike="noStrike" kern="1200" dirty="0">
                          <a:solidFill>
                            <a:schemeClr val="dk1"/>
                          </a:solidFill>
                          <a:effectLst/>
                          <a:latin typeface="+mn-lt"/>
                          <a:ea typeface="+mn-ea"/>
                          <a:cs typeface="+mn-cs"/>
                        </a:rPr>
                        <a:t>Platform-dependent (OS-specific installer)</a:t>
                      </a:r>
                      <a:endParaRPr lang="en-US" sz="1400" dirty="0"/>
                    </a:p>
                  </a:txBody>
                  <a:tcPr/>
                </a:tc>
                <a:tc>
                  <a:txBody>
                    <a:bodyPr/>
                    <a:lstStyle/>
                    <a:p>
                      <a:r>
                        <a:rPr lang="en-US" sz="1400" b="0" i="0" u="none" strike="noStrike" kern="1200" dirty="0">
                          <a:solidFill>
                            <a:schemeClr val="dk1"/>
                          </a:solidFill>
                          <a:effectLst/>
                          <a:latin typeface="+mn-lt"/>
                          <a:ea typeface="+mn-ea"/>
                          <a:cs typeface="+mn-cs"/>
                        </a:rPr>
                        <a:t>Platform-independent (bytecode runs on any JVM)</a:t>
                      </a:r>
                      <a:endParaRPr lang="en-US" sz="1400" dirty="0"/>
                    </a:p>
                  </a:txBody>
                  <a:tcPr/>
                </a:tc>
                <a:extLst>
                  <a:ext uri="{0D108BD9-81ED-4DB2-BD59-A6C34878D82A}">
                    <a16:rowId xmlns:a16="http://schemas.microsoft.com/office/drawing/2014/main" val="2488001269"/>
                  </a:ext>
                </a:extLst>
              </a:tr>
            </a:tbl>
          </a:graphicData>
        </a:graphic>
      </p:graphicFrame>
    </p:spTree>
    <p:extLst>
      <p:ext uri="{BB962C8B-B14F-4D97-AF65-F5344CB8AC3E}">
        <p14:creationId xmlns:p14="http://schemas.microsoft.com/office/powerpoint/2010/main" val="408697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840FDE8-8DC1-8004-7438-CB2D88194510}"/>
              </a:ext>
            </a:extLst>
          </p:cNvPr>
          <p:cNvSpPr>
            <a:spLocks noGrp="1"/>
          </p:cNvSpPr>
          <p:nvPr>
            <p:ph type="ctrTitle"/>
          </p:nvPr>
        </p:nvSpPr>
        <p:spPr>
          <a:xfrm>
            <a:off x="274320" y="1801368"/>
            <a:ext cx="7772400" cy="4572000"/>
          </a:xfrm>
        </p:spPr>
        <p:txBody>
          <a:bodyPr/>
          <a:lstStyle/>
          <a:p>
            <a:r>
              <a:rPr lang="en-US" dirty="0"/>
              <a:t>Java program execution model</a:t>
            </a:r>
          </a:p>
        </p:txBody>
      </p:sp>
      <p:sp>
        <p:nvSpPr>
          <p:cNvPr id="2" name="Title 1">
            <a:extLst>
              <a:ext uri="{FF2B5EF4-FFF2-40B4-BE49-F238E27FC236}">
                <a16:creationId xmlns:a16="http://schemas.microsoft.com/office/drawing/2014/main" id="{259E884A-6807-BAD1-4E63-61E590B0FCF7}"/>
              </a:ext>
            </a:extLst>
          </p:cNvPr>
          <p:cNvSpPr>
            <a:spLocks noGrp="1"/>
          </p:cNvSpPr>
          <p:nvPr>
            <p:ph type="title" idx="4294967295"/>
          </p:nvPr>
        </p:nvSpPr>
        <p:spPr>
          <a:xfrm>
            <a:off x="612648" y="-1133856"/>
            <a:ext cx="10652760" cy="914400"/>
          </a:xfrm>
        </p:spPr>
        <p:txBody>
          <a:bodyPr>
            <a:normAutofit/>
          </a:bodyPr>
          <a:lstStyle/>
          <a:p>
            <a:r>
              <a:rPr lang="en-US" sz="900"/>
              <a:t>Section header</a:t>
            </a:r>
          </a:p>
        </p:txBody>
      </p:sp>
    </p:spTree>
    <p:extLst>
      <p:ext uri="{BB962C8B-B14F-4D97-AF65-F5344CB8AC3E}">
        <p14:creationId xmlns:p14="http://schemas.microsoft.com/office/powerpoint/2010/main" val="347798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7B90-900C-54DA-9BCD-57229F90C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7CA85-8237-4F48-C947-D9C5362221B5}"/>
              </a:ext>
            </a:extLst>
          </p:cNvPr>
          <p:cNvSpPr>
            <a:spLocks noGrp="1"/>
          </p:cNvSpPr>
          <p:nvPr>
            <p:ph sz="quarter" idx="13"/>
          </p:nvPr>
        </p:nvSpPr>
        <p:spPr>
          <a:xfrm>
            <a:off x="478177" y="436761"/>
            <a:ext cx="8266176" cy="773475"/>
          </a:xfrm>
        </p:spPr>
        <p:txBody>
          <a:bodyPr anchor="b">
            <a:normAutofit fontScale="77500" lnSpcReduction="20000"/>
          </a:bodyPr>
          <a:lstStyle/>
          <a:p>
            <a:r>
              <a:rPr lang="en-US" dirty="0"/>
              <a:t>Java program execution model</a:t>
            </a:r>
          </a:p>
        </p:txBody>
      </p:sp>
      <p:sp>
        <p:nvSpPr>
          <p:cNvPr id="7" name="TextBox 6">
            <a:extLst>
              <a:ext uri="{FF2B5EF4-FFF2-40B4-BE49-F238E27FC236}">
                <a16:creationId xmlns:a16="http://schemas.microsoft.com/office/drawing/2014/main" id="{CA0F3765-A9EA-F793-E60B-5A6E74FCD142}"/>
              </a:ext>
            </a:extLst>
          </p:cNvPr>
          <p:cNvSpPr txBox="1"/>
          <p:nvPr/>
        </p:nvSpPr>
        <p:spPr>
          <a:xfrm flipV="1">
            <a:off x="5768789" y="3555401"/>
            <a:ext cx="156681" cy="4571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12827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9883F-C30B-6719-06DB-AE46CB55694B}"/>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414962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CF3F-5990-2A61-7EA7-5C331A119DD5}"/>
              </a:ext>
            </a:extLst>
          </p:cNvPr>
          <p:cNvSpPr>
            <a:spLocks noGrp="1"/>
          </p:cNvSpPr>
          <p:nvPr>
            <p:ph type="title"/>
          </p:nvPr>
        </p:nvSpPr>
        <p:spPr>
          <a:xfrm>
            <a:off x="612648" y="548640"/>
            <a:ext cx="5680576" cy="1132258"/>
          </a:xfrm>
        </p:spPr>
        <p:txBody>
          <a:bodyPr>
            <a:normAutofit fontScale="90000"/>
          </a:bodyPr>
          <a:lstStyle/>
          <a:p>
            <a:r>
              <a:rPr lang="en-US" sz="5400" dirty="0"/>
              <a:t>Session Objective:</a:t>
            </a:r>
          </a:p>
        </p:txBody>
      </p:sp>
      <p:sp>
        <p:nvSpPr>
          <p:cNvPr id="3" name="Content Placeholder 2">
            <a:extLst>
              <a:ext uri="{FF2B5EF4-FFF2-40B4-BE49-F238E27FC236}">
                <a16:creationId xmlns:a16="http://schemas.microsoft.com/office/drawing/2014/main" id="{72924895-2EC3-85F8-3D49-157B7BCC1DD2}"/>
              </a:ext>
            </a:extLst>
          </p:cNvPr>
          <p:cNvSpPr>
            <a:spLocks noGrp="1"/>
          </p:cNvSpPr>
          <p:nvPr>
            <p:ph idx="1"/>
          </p:nvPr>
        </p:nvSpPr>
        <p:spPr>
          <a:xfrm>
            <a:off x="612648" y="2078602"/>
            <a:ext cx="5680576" cy="3434692"/>
          </a:xfrm>
        </p:spPr>
        <p:txBody>
          <a:bodyPr/>
          <a:lstStyle/>
          <a:p>
            <a:pPr marL="0" indent="0">
              <a:buNone/>
            </a:pPr>
            <a:r>
              <a:rPr lang="en-US" sz="2000" b="1" dirty="0">
                <a:solidFill>
                  <a:srgbClr val="000000"/>
                </a:solidFill>
                <a:effectLst/>
                <a:latin typeface="Neue Haas Grotesk Text Pro" panose="020B0504020202020204" pitchFamily="34" charset="77"/>
              </a:rPr>
              <a:t>To familiarize students with the Java programming environment, including its architecture, historical background, key features, and the steps involved in writing, compiling, and running Java applications.</a:t>
            </a:r>
            <a:endParaRPr lang="en-US" dirty="0"/>
          </a:p>
        </p:txBody>
      </p:sp>
      <p:pic>
        <p:nvPicPr>
          <p:cNvPr id="9" name="Picture 8" descr="Woman reaching for book in library">
            <a:extLst>
              <a:ext uri="{FF2B5EF4-FFF2-40B4-BE49-F238E27FC236}">
                <a16:creationId xmlns:a16="http://schemas.microsoft.com/office/drawing/2014/main" id="{95BF7FD2-8779-7814-B475-BED06E8CDC24}"/>
              </a:ext>
            </a:extLst>
          </p:cNvPr>
          <p:cNvPicPr>
            <a:picLocks noChangeAspect="1"/>
          </p:cNvPicPr>
          <p:nvPr/>
        </p:nvPicPr>
        <p:blipFill>
          <a:blip r:embed="rId3"/>
          <a:srcRect l="33834" r="11994"/>
          <a:stretch>
            <a:fillRect/>
          </a:stretch>
        </p:blipFill>
        <p:spPr>
          <a:xfrm>
            <a:off x="6624917" y="0"/>
            <a:ext cx="5567083" cy="6858000"/>
          </a:xfrm>
          <a:prstGeom prst="rect">
            <a:avLst/>
          </a:prstGeom>
        </p:spPr>
      </p:pic>
    </p:spTree>
    <p:extLst>
      <p:ext uri="{BB962C8B-B14F-4D97-AF65-F5344CB8AC3E}">
        <p14:creationId xmlns:p14="http://schemas.microsoft.com/office/powerpoint/2010/main" val="72818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BE7F2-E9EF-373A-558D-D52396689E14}"/>
              </a:ext>
            </a:extLst>
          </p:cNvPr>
          <p:cNvSpPr>
            <a:spLocks noGrp="1"/>
          </p:cNvSpPr>
          <p:nvPr>
            <p:ph type="title"/>
          </p:nvPr>
        </p:nvSpPr>
        <p:spPr>
          <a:xfrm>
            <a:off x="5494681" y="548640"/>
            <a:ext cx="6245046" cy="1132258"/>
          </a:xfrm>
        </p:spPr>
        <p:txBody>
          <a:bodyPr>
            <a:noAutofit/>
          </a:bodyPr>
          <a:lstStyle/>
          <a:p>
            <a:r>
              <a:rPr lang="en-US" sz="4800" dirty="0"/>
              <a:t>Topics Covered</a:t>
            </a:r>
          </a:p>
        </p:txBody>
      </p:sp>
      <p:sp>
        <p:nvSpPr>
          <p:cNvPr id="3" name="Content Placeholder 2">
            <a:extLst>
              <a:ext uri="{FF2B5EF4-FFF2-40B4-BE49-F238E27FC236}">
                <a16:creationId xmlns:a16="http://schemas.microsoft.com/office/drawing/2014/main" id="{BB5511C7-29D0-47DE-422C-98703E441ED7}"/>
              </a:ext>
            </a:extLst>
          </p:cNvPr>
          <p:cNvSpPr>
            <a:spLocks noGrp="1"/>
          </p:cNvSpPr>
          <p:nvPr>
            <p:ph idx="1"/>
          </p:nvPr>
        </p:nvSpPr>
        <p:spPr>
          <a:xfrm>
            <a:off x="5484519" y="1715532"/>
            <a:ext cx="6255208" cy="4593828"/>
          </a:xfrm>
        </p:spPr>
        <p:txBody>
          <a:bodyPr>
            <a:normAutofit lnSpcReduction="10000"/>
          </a:bodyPr>
          <a:lstStyle/>
          <a:p>
            <a:r>
              <a:rPr lang="en-US" b="1" dirty="0"/>
              <a:t>What is Java?</a:t>
            </a:r>
            <a:endParaRPr lang="en-US" dirty="0"/>
          </a:p>
          <a:p>
            <a:r>
              <a:rPr lang="en-US" b="1" dirty="0"/>
              <a:t>History &amp; evolution of Java</a:t>
            </a:r>
            <a:endParaRPr lang="en-US" dirty="0"/>
          </a:p>
          <a:p>
            <a:r>
              <a:rPr lang="en-US" b="1" dirty="0"/>
              <a:t>Features of Java (simple, secure, portable, robust, platform independent)</a:t>
            </a:r>
            <a:endParaRPr lang="en-US" dirty="0"/>
          </a:p>
          <a:p>
            <a:r>
              <a:rPr lang="en-US" b="1" dirty="0"/>
              <a:t>Difference between JDK, JRE, JVM</a:t>
            </a:r>
            <a:endParaRPr lang="en-US" dirty="0"/>
          </a:p>
          <a:p>
            <a:r>
              <a:rPr lang="en-US" b="1" dirty="0"/>
              <a:t>Java program execution model</a:t>
            </a:r>
            <a:endParaRPr lang="en-US" dirty="0"/>
          </a:p>
          <a:p>
            <a:r>
              <a:rPr lang="en-US" b="1" dirty="0"/>
              <a:t>Bytecode and Java Virtual Machine</a:t>
            </a:r>
            <a:endParaRPr lang="en-US" dirty="0"/>
          </a:p>
          <a:p>
            <a:r>
              <a:rPr lang="en-US" b="1" dirty="0"/>
              <a:t>First Java program structure</a:t>
            </a:r>
            <a:endParaRPr lang="en-US" dirty="0"/>
          </a:p>
          <a:p>
            <a:r>
              <a:rPr lang="en-US" b="1" dirty="0"/>
              <a:t>How Java compilation works</a:t>
            </a:r>
            <a:endParaRPr lang="en-US" dirty="0"/>
          </a:p>
          <a:p>
            <a:r>
              <a:rPr lang="en-US" b="1" dirty="0"/>
              <a:t>Setting up environment (IDE + JDK)</a:t>
            </a:r>
            <a:endParaRPr lang="en-US" dirty="0"/>
          </a:p>
          <a:p>
            <a:endParaRPr lang="en-US" dirty="0"/>
          </a:p>
        </p:txBody>
      </p:sp>
      <p:pic>
        <p:nvPicPr>
          <p:cNvPr id="6" name="Picture 5" descr="A computer chip with a logo&#10;&#10;AI-generated content may be incorrect.">
            <a:extLst>
              <a:ext uri="{FF2B5EF4-FFF2-40B4-BE49-F238E27FC236}">
                <a16:creationId xmlns:a16="http://schemas.microsoft.com/office/drawing/2014/main" id="{59C471CE-CBB1-2A4C-DF89-5CA4FE373454}"/>
              </a:ext>
            </a:extLst>
          </p:cNvPr>
          <p:cNvPicPr>
            <a:picLocks noChangeAspect="1"/>
          </p:cNvPicPr>
          <p:nvPr/>
        </p:nvPicPr>
        <p:blipFill>
          <a:blip r:embed="rId3">
            <a:extLst>
              <a:ext uri="{837473B0-CC2E-450A-ABE3-18F120FF3D39}">
                <a1611:picAttrSrcUrl xmlns:a1611="http://schemas.microsoft.com/office/drawing/2016/11/main" r:id="rId4"/>
              </a:ext>
            </a:extLst>
          </a:blip>
          <a:srcRect l="29642" r="30118"/>
          <a:stretch>
            <a:fillRect/>
          </a:stretch>
        </p:blipFill>
        <p:spPr>
          <a:xfrm>
            <a:off x="-80683" y="-106922"/>
            <a:ext cx="5136776" cy="7071843"/>
          </a:xfrm>
          <a:prstGeom prst="rect">
            <a:avLst/>
          </a:prstGeom>
        </p:spPr>
      </p:pic>
    </p:spTree>
    <p:extLst>
      <p:ext uri="{BB962C8B-B14F-4D97-AF65-F5344CB8AC3E}">
        <p14:creationId xmlns:p14="http://schemas.microsoft.com/office/powerpoint/2010/main" val="16446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48408-A162-9C1A-1A79-1C08BA723D35}"/>
              </a:ext>
            </a:extLst>
          </p:cNvPr>
          <p:cNvSpPr>
            <a:spLocks noGrp="1"/>
          </p:cNvSpPr>
          <p:nvPr>
            <p:ph type="ctrTitle"/>
          </p:nvPr>
        </p:nvSpPr>
        <p:spPr>
          <a:xfrm>
            <a:off x="274320" y="1801368"/>
            <a:ext cx="7772400" cy="4572000"/>
          </a:xfrm>
        </p:spPr>
        <p:txBody>
          <a:bodyPr anchor="b">
            <a:normAutofit/>
          </a:bodyPr>
          <a:lstStyle/>
          <a:p>
            <a:r>
              <a:rPr lang="en-US" dirty="0"/>
              <a:t>What is Programing</a:t>
            </a:r>
          </a:p>
        </p:txBody>
      </p:sp>
    </p:spTree>
    <p:extLst>
      <p:ext uri="{BB962C8B-B14F-4D97-AF65-F5344CB8AC3E}">
        <p14:creationId xmlns:p14="http://schemas.microsoft.com/office/powerpoint/2010/main" val="424758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D44F6-2433-E07E-7301-DE58ED8F6617}"/>
              </a:ext>
            </a:extLst>
          </p:cNvPr>
          <p:cNvPicPr>
            <a:picLocks noChangeAspect="1"/>
          </p:cNvPicPr>
          <p:nvPr/>
        </p:nvPicPr>
        <p:blipFill>
          <a:blip r:embed="rId2"/>
          <a:stretch>
            <a:fillRect/>
          </a:stretch>
        </p:blipFill>
        <p:spPr>
          <a:xfrm>
            <a:off x="0" y="1120533"/>
            <a:ext cx="12149823" cy="4616934"/>
          </a:xfrm>
          <a:prstGeom prst="rect">
            <a:avLst/>
          </a:prstGeom>
          <a:noFill/>
        </p:spPr>
      </p:pic>
    </p:spTree>
    <p:extLst>
      <p:ext uri="{BB962C8B-B14F-4D97-AF65-F5344CB8AC3E}">
        <p14:creationId xmlns:p14="http://schemas.microsoft.com/office/powerpoint/2010/main" val="74478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E9FA-466B-7C83-C507-56489EBEFF14}"/>
              </a:ext>
            </a:extLst>
          </p:cNvPr>
          <p:cNvSpPr>
            <a:spLocks noGrp="1"/>
          </p:cNvSpPr>
          <p:nvPr>
            <p:ph type="title"/>
          </p:nvPr>
        </p:nvSpPr>
        <p:spPr>
          <a:xfrm>
            <a:off x="612647" y="664108"/>
            <a:ext cx="8467558" cy="1554480"/>
          </a:xfrm>
        </p:spPr>
        <p:txBody>
          <a:bodyPr anchor="b">
            <a:normAutofit/>
          </a:bodyPr>
          <a:lstStyle/>
          <a:p>
            <a:r>
              <a:rPr lang="en-US" dirty="0"/>
              <a:t>Steps to make Tea</a:t>
            </a:r>
          </a:p>
        </p:txBody>
      </p:sp>
      <p:graphicFrame>
        <p:nvGraphicFramePr>
          <p:cNvPr id="5" name="Content Placeholder 4">
            <a:extLst>
              <a:ext uri="{FF2B5EF4-FFF2-40B4-BE49-F238E27FC236}">
                <a16:creationId xmlns:a16="http://schemas.microsoft.com/office/drawing/2014/main" id="{6F703754-CB35-957D-2497-78CC64523216}"/>
              </a:ext>
            </a:extLst>
          </p:cNvPr>
          <p:cNvGraphicFramePr>
            <a:graphicFrameLocks noGrp="1"/>
          </p:cNvGraphicFramePr>
          <p:nvPr>
            <p:ph sz="quarter" idx="13"/>
            <p:extLst>
              <p:ext uri="{D42A27DB-BD31-4B8C-83A1-F6EECF244321}">
                <p14:modId xmlns:p14="http://schemas.microsoft.com/office/powerpoint/2010/main" val="1095796016"/>
              </p:ext>
              <p:ext uri="{E7BDC344-281C-4309-B0C6-D0EE65EED2A8}">
                <p202:designPr xmlns:p202="http://schemas.microsoft.com/office/powerpoint/2020/02/main">
                  <p202:designTagLst>
                    <p202:designTag name="ARCH:1:CLS" val="StackedSequentialRowTable"/>
                  </p202:designTagLst>
                </p202:designPr>
              </p:ext>
            </p:extLst>
          </p:nvPr>
        </p:nvGraphicFramePr>
        <p:xfrm>
          <a:off x="918765" y="2333860"/>
          <a:ext cx="10269188" cy="3689910"/>
        </p:xfrm>
        <a:graphic>
          <a:graphicData uri="http://schemas.openxmlformats.org/drawingml/2006/table">
            <a:tbl>
              <a:tblPr bandRow="1">
                <a:noFill/>
                <a:tableStyleId>{5C22544A-7EE6-4342-B048-85BDC9FD1C3A}</a:tableStyleId>
              </a:tblPr>
              <a:tblGrid>
                <a:gridCol w="1306557">
                  <a:extLst>
                    <a:ext uri="{9D8B030D-6E8A-4147-A177-3AD203B41FA5}">
                      <a16:colId xmlns:a16="http://schemas.microsoft.com/office/drawing/2014/main" val="142609160"/>
                    </a:ext>
                  </a:extLst>
                </a:gridCol>
                <a:gridCol w="4149421">
                  <a:extLst>
                    <a:ext uri="{9D8B030D-6E8A-4147-A177-3AD203B41FA5}">
                      <a16:colId xmlns:a16="http://schemas.microsoft.com/office/drawing/2014/main" val="1496125992"/>
                    </a:ext>
                  </a:extLst>
                </a:gridCol>
                <a:gridCol w="4813210">
                  <a:extLst>
                    <a:ext uri="{9D8B030D-6E8A-4147-A177-3AD203B41FA5}">
                      <a16:colId xmlns:a16="http://schemas.microsoft.com/office/drawing/2014/main" val="1867668959"/>
                    </a:ext>
                  </a:extLst>
                </a:gridCol>
              </a:tblGrid>
              <a:tr h="737982">
                <a:tc>
                  <a:txBody>
                    <a:bodyPr/>
                    <a:lstStyle/>
                    <a:p>
                      <a:pPr>
                        <a:buNone/>
                      </a:pPr>
                      <a:r>
                        <a:rPr lang="en-US" sz="3000" b="1" cap="none" spc="0" dirty="0">
                          <a:solidFill>
                            <a:schemeClr val="accent1"/>
                          </a:solidFill>
                        </a:rPr>
                        <a:t>01</a:t>
                      </a:r>
                    </a:p>
                  </a:txBody>
                  <a:tcPr marL="126753" marR="126753" marT="126753" marB="126753" anchor="ctr">
                    <a:lnL w="12700" cmpd="sng">
                      <a:noFill/>
                      <a:prstDash val="solid"/>
                    </a:lnL>
                    <a:lnR w="12700" cmpd="sng">
                      <a:noFill/>
                      <a:prstDash val="solid"/>
                    </a:lnR>
                    <a:lnT w="6350" cap="flat" cmpd="sng" algn="ctr">
                      <a:noFill/>
                      <a:prstDash val="soli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Boil Water</a:t>
                      </a:r>
                    </a:p>
                  </a:txBody>
                  <a:tcPr marL="126753" marR="126753" marT="126753" marB="126753"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noFill/>
                      <a:prstDash val="soli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8354157"/>
                  </a:ext>
                </a:extLst>
              </a:tr>
              <a:tr h="737982">
                <a:tc>
                  <a:txBody>
                    <a:bodyPr/>
                    <a:lstStyle/>
                    <a:p>
                      <a:pPr>
                        <a:buNone/>
                      </a:pPr>
                      <a:r>
                        <a:rPr lang="en-US" sz="3000" b="1" cap="none" spc="0">
                          <a:solidFill>
                            <a:schemeClr val="accent1"/>
                          </a:solidFill>
                        </a:rPr>
                        <a:t>02</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Add Tea</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3111895"/>
                  </a:ext>
                </a:extLst>
              </a:tr>
              <a:tr h="737982">
                <a:tc>
                  <a:txBody>
                    <a:bodyPr/>
                    <a:lstStyle/>
                    <a:p>
                      <a:pPr>
                        <a:buNone/>
                      </a:pPr>
                      <a:r>
                        <a:rPr lang="en-US" sz="3000" b="1" cap="none" spc="0">
                          <a:solidFill>
                            <a:schemeClr val="accent1"/>
                          </a:solidFill>
                        </a:rPr>
                        <a:t>03</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Pour Hot Water</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9209288"/>
                  </a:ext>
                </a:extLst>
              </a:tr>
              <a:tr h="737982">
                <a:tc>
                  <a:txBody>
                    <a:bodyPr/>
                    <a:lstStyle/>
                    <a:p>
                      <a:pPr>
                        <a:buNone/>
                      </a:pPr>
                      <a:r>
                        <a:rPr lang="en-US" sz="3000" b="1" cap="none" spc="0">
                          <a:solidFill>
                            <a:schemeClr val="accent1"/>
                          </a:solidFill>
                        </a:rPr>
                        <a:t>04</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800" b="0" i="0" u="none" strike="noStrike" kern="1200" dirty="0">
                          <a:solidFill>
                            <a:schemeClr val="dk1"/>
                          </a:solidFill>
                          <a:effectLst/>
                          <a:latin typeface="+mn-lt"/>
                          <a:ea typeface="+mn-ea"/>
                          <a:cs typeface="+mn-cs"/>
                        </a:rPr>
                        <a:t>Steep</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358829"/>
                  </a:ext>
                </a:extLst>
              </a:tr>
              <a:tr h="737982">
                <a:tc>
                  <a:txBody>
                    <a:bodyPr/>
                    <a:lstStyle/>
                    <a:p>
                      <a:pPr>
                        <a:buNone/>
                      </a:pPr>
                      <a:r>
                        <a:rPr lang="en-US" sz="3000" b="1" cap="none" spc="0">
                          <a:solidFill>
                            <a:schemeClr val="accent1"/>
                          </a:solidFill>
                        </a:rPr>
                        <a:t>05</a:t>
                      </a: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noFill/>
                      <a:prstDash val="solid"/>
                    </a:lnB>
                    <a:noFill/>
                  </a:tcPr>
                </a:tc>
                <a:tc>
                  <a:txBody>
                    <a:bodyPr/>
                    <a:lstStyle/>
                    <a:p>
                      <a:r>
                        <a:rPr lang="en-US" sz="1800" b="0" i="0" u="none" strike="noStrike" kern="1200" dirty="0">
                          <a:solidFill>
                            <a:schemeClr val="dk1"/>
                          </a:solidFill>
                          <a:effectLst/>
                          <a:latin typeface="+mn-lt"/>
                          <a:ea typeface="+mn-ea"/>
                          <a:cs typeface="+mn-cs"/>
                        </a:rPr>
                        <a:t>Strain or Remove Tea Bag</a:t>
                      </a:r>
                    </a:p>
                  </a:txBody>
                  <a:tcPr marL="126753" marR="126753" marT="126753" marB="126753" anchor="ctr">
                    <a:lnL w="12700" cmpd="sng">
                      <a:noFill/>
                      <a:prstDash val="solid"/>
                    </a:lnL>
                    <a:lnR w="12700" cmpd="sng">
                      <a:noFill/>
                      <a:prstDash val="solid"/>
                    </a:lnR>
                    <a:lnT w="6350" cap="flat" cmpd="sng" algn="ctr">
                      <a:solidFill>
                        <a:schemeClr val="tx1"/>
                      </a:solidFill>
                      <a:prstDash val="solid"/>
                    </a:lnT>
                    <a:lnB w="6350" cap="flat" cmpd="sng" algn="ctr">
                      <a:noFill/>
                      <a:prstDash val="solid"/>
                    </a:lnB>
                    <a:noFill/>
                  </a:tcPr>
                </a:tc>
                <a:tc>
                  <a:txBody>
                    <a:bodyPr/>
                    <a:lstStyle/>
                    <a:p>
                      <a:endParaRPr lang="en-US" sz="1800" b="0" i="0" u="none" strike="noStrike" kern="1200" dirty="0">
                        <a:solidFill>
                          <a:schemeClr val="dk1"/>
                        </a:solidFill>
                        <a:effectLst/>
                        <a:latin typeface="+mn-lt"/>
                        <a:ea typeface="+mn-ea"/>
                        <a:cs typeface="+mn-cs"/>
                      </a:endParaRPr>
                    </a:p>
                  </a:txBody>
                  <a:tcPr marL="126753" marR="126753" marT="126753" marB="126753"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noFill/>
                      <a:prstDash val="solid"/>
                    </a:lnB>
                    <a:noFill/>
                  </a:tcPr>
                </a:tc>
                <a:extLst>
                  <a:ext uri="{0D108BD9-81ED-4DB2-BD59-A6C34878D82A}">
                    <a16:rowId xmlns:a16="http://schemas.microsoft.com/office/drawing/2014/main" val="4139079739"/>
                  </a:ext>
                </a:extLst>
              </a:tr>
            </a:tbl>
          </a:graphicData>
        </a:graphic>
      </p:graphicFrame>
    </p:spTree>
    <p:extLst>
      <p:ext uri="{BB962C8B-B14F-4D97-AF65-F5344CB8AC3E}">
        <p14:creationId xmlns:p14="http://schemas.microsoft.com/office/powerpoint/2010/main" val="1340194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FA5BE-298C-413F-23D7-EB471D8BEE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D490D-7990-5401-78E1-4D8FB8810DCE}"/>
              </a:ext>
            </a:extLst>
          </p:cNvPr>
          <p:cNvSpPr>
            <a:spLocks noGrp="1"/>
          </p:cNvSpPr>
          <p:nvPr>
            <p:ph type="ctrTitle"/>
          </p:nvPr>
        </p:nvSpPr>
        <p:spPr>
          <a:xfrm>
            <a:off x="274320" y="1801368"/>
            <a:ext cx="7772400" cy="4572000"/>
          </a:xfrm>
        </p:spPr>
        <p:txBody>
          <a:bodyPr anchor="b">
            <a:normAutofit/>
          </a:bodyPr>
          <a:lstStyle/>
          <a:p>
            <a:r>
              <a:rPr lang="en-US" dirty="0"/>
              <a:t>What is Java?</a:t>
            </a:r>
          </a:p>
        </p:txBody>
      </p:sp>
    </p:spTree>
    <p:extLst>
      <p:ext uri="{BB962C8B-B14F-4D97-AF65-F5344CB8AC3E}">
        <p14:creationId xmlns:p14="http://schemas.microsoft.com/office/powerpoint/2010/main" val="144176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D5DF-D988-98EC-614E-E53E7806BD45}"/>
              </a:ext>
            </a:extLst>
          </p:cNvPr>
          <p:cNvSpPr>
            <a:spLocks noGrp="1"/>
          </p:cNvSpPr>
          <p:nvPr>
            <p:ph type="title"/>
          </p:nvPr>
        </p:nvSpPr>
        <p:spPr>
          <a:xfrm>
            <a:off x="612647" y="664108"/>
            <a:ext cx="8467558" cy="1554480"/>
          </a:xfrm>
        </p:spPr>
        <p:txBody>
          <a:bodyPr vert="horz" lIns="91440" tIns="45720" rIns="91440" bIns="45720" rtlCol="0" anchor="b">
            <a:normAutofit/>
          </a:bodyPr>
          <a:lstStyle/>
          <a:p>
            <a:r>
              <a:rPr lang="en-US" b="1" kern="1200" dirty="0">
                <a:latin typeface="+mj-lt"/>
                <a:ea typeface="+mj-ea"/>
                <a:cs typeface="+mj-cs"/>
              </a:rPr>
              <a:t>Java</a:t>
            </a:r>
          </a:p>
        </p:txBody>
      </p:sp>
      <p:sp>
        <p:nvSpPr>
          <p:cNvPr id="4" name="Rectangle 1">
            <a:extLst>
              <a:ext uri="{FF2B5EF4-FFF2-40B4-BE49-F238E27FC236}">
                <a16:creationId xmlns:a16="http://schemas.microsoft.com/office/drawing/2014/main" id="{78EBB9EC-5879-34C4-D993-71E81869A94C}"/>
              </a:ext>
            </a:extLst>
          </p:cNvPr>
          <p:cNvSpPr>
            <a:spLocks noChangeArrowheads="1"/>
          </p:cNvSpPr>
          <p:nvPr/>
        </p:nvSpPr>
        <p:spPr bwMode="auto">
          <a:xfrm>
            <a:off x="612647" y="2333860"/>
            <a:ext cx="8467558" cy="368990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457200" marR="0" lvl="0" indent="-457200" fontAlgn="base">
              <a:lnSpc>
                <a:spcPct val="120000"/>
              </a:lnSpc>
              <a:spcBef>
                <a:spcPts val="1000"/>
              </a:spcBef>
              <a:spcAft>
                <a:spcPct val="0"/>
              </a:spcAft>
              <a:buClrTx/>
              <a:buSzTx/>
              <a:buFont typeface="+mj-lt"/>
              <a:buAutoNum type="arabicPeriod"/>
              <a:tabLst/>
            </a:pPr>
            <a:r>
              <a:rPr kumimoji="0" lang="en-US" altLang="en-US" sz="2400" b="0" i="0" u="none" strike="noStrike" cap="none" normalizeH="0" baseline="0">
                <a:ln>
                  <a:noFill/>
                </a:ln>
                <a:effectLst/>
              </a:rPr>
              <a:t>Java is a high-level, object-oriented programming language that has been a staple of the technology world since its release in 1995. Created by </a:t>
            </a:r>
            <a:r>
              <a:rPr kumimoji="0" lang="en-US" altLang="en-US" sz="2400" b="1" i="0" u="none" strike="noStrike" cap="none" normalizeH="0" baseline="0">
                <a:ln>
                  <a:noFill/>
                </a:ln>
                <a:effectLst/>
              </a:rPr>
              <a:t>James Gosling</a:t>
            </a:r>
            <a:r>
              <a:rPr kumimoji="0" lang="en-US" altLang="en-US" sz="2400" b="0" i="0" u="none" strike="noStrike" cap="none" normalizeH="0" baseline="0">
                <a:ln>
                  <a:noFill/>
                </a:ln>
                <a:effectLst/>
              </a:rPr>
              <a:t> at Sun Microsystems (now owned by Oracle), it was built with a revolutionary philosophy: </a:t>
            </a:r>
            <a:r>
              <a:rPr kumimoji="0" lang="en-US" altLang="en-US" sz="2400" b="1" i="0" u="none" strike="noStrike" cap="none" normalizeH="0" baseline="0">
                <a:ln>
                  <a:noFill/>
                </a:ln>
                <a:effectLst/>
              </a:rPr>
              <a:t>"Write Once, Run Anywhere" (WORA).</a:t>
            </a:r>
            <a:endParaRPr kumimoji="0" lang="en-US" altLang="en-US" sz="2400" b="0" i="0" u="none" strike="noStrike" cap="none" normalizeH="0" baseline="0">
              <a:ln>
                <a:noFill/>
              </a:ln>
              <a:effectLst/>
            </a:endParaRPr>
          </a:p>
        </p:txBody>
      </p:sp>
    </p:spTree>
    <p:extLst>
      <p:ext uri="{BB962C8B-B14F-4D97-AF65-F5344CB8AC3E}">
        <p14:creationId xmlns:p14="http://schemas.microsoft.com/office/powerpoint/2010/main" val="299166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4C0F46-A0A5-FDBA-D10A-7666ED22A824}"/>
              </a:ext>
            </a:extLst>
          </p:cNvPr>
          <p:cNvSpPr>
            <a:spLocks noGrp="1" noChangeArrowheads="1"/>
          </p:cNvSpPr>
          <p:nvPr>
            <p:ph type="title"/>
          </p:nvPr>
        </p:nvSpPr>
        <p:spPr bwMode="auto">
          <a:xfrm>
            <a:off x="614676" y="726141"/>
            <a:ext cx="10888473" cy="225480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69828" rIns="0" bIns="139656" numCol="1" anchor="b" anchorCtr="0" compatLnSpc="1">
            <a:prstTxWarp prst="textNoShape">
              <a:avLst/>
            </a:prstTxWarp>
            <a:normAutofit fontScale="90000"/>
          </a:bodyPr>
          <a:lstStyle/>
          <a:p>
            <a:pPr marL="0" marR="0" lvl="0" indent="0" defTabSz="914400" rtl="0" eaLnBrk="0" fontAlgn="base" latinLnBrk="0" hangingPunct="0">
              <a:spcBef>
                <a:spcPct val="0"/>
              </a:spcBef>
              <a:spcAft>
                <a:spcPts val="1800"/>
              </a:spcAft>
              <a:buClrTx/>
              <a:buSzTx/>
              <a:buFontTx/>
              <a:buNone/>
              <a:tabLst/>
            </a:pPr>
            <a:endParaRPr kumimoji="0" lang="en-US" altLang="en-US" sz="1500" b="0" i="0" u="none" strike="noStrike" cap="none" normalizeH="0" baseline="0" dirty="0">
              <a:ln>
                <a:noFill/>
              </a:ln>
              <a:effectLst/>
            </a:endParaRPr>
          </a:p>
          <a:p>
            <a:pPr marL="0" marR="0" lvl="0" indent="0" defTabSz="914400" rtl="0" eaLnBrk="0" fontAlgn="base" latinLnBrk="0" hangingPunct="0">
              <a:spcBef>
                <a:spcPct val="0"/>
              </a:spcBef>
              <a:spcAft>
                <a:spcPts val="1800"/>
              </a:spcAft>
              <a:buClrTx/>
              <a:buSzTx/>
              <a:buFontTx/>
              <a:buAutoNum type="arabicPeriod"/>
              <a:tabLst/>
            </a:pPr>
            <a:r>
              <a:rPr kumimoji="0" lang="en-US" altLang="en-US" sz="1500" b="1" i="0" u="none" strike="noStrike" cap="none" normalizeH="0" baseline="0" dirty="0">
                <a:ln>
                  <a:noFill/>
                </a:ln>
                <a:effectLst/>
              </a:rPr>
              <a:t>Write and Compile:</a:t>
            </a:r>
            <a:r>
              <a:rPr kumimoji="0" lang="en-US" altLang="en-US" sz="1500" b="0" i="0" u="none" strike="noStrike" cap="none" normalizeH="0" baseline="0" dirty="0">
                <a:ln>
                  <a:noFill/>
                </a:ln>
                <a:effectLst/>
              </a:rPr>
              <a:t> A programmer writes Java source code in a file with a .java extension. The Java compiler (</a:t>
            </a:r>
            <a:r>
              <a:rPr kumimoji="0" lang="en-US" altLang="en-US" sz="1500" b="0" i="0" u="none" strike="noStrike" cap="none" normalizeH="0" baseline="0" dirty="0" err="1">
                <a:ln>
                  <a:noFill/>
                </a:ln>
                <a:effectLst/>
              </a:rPr>
              <a:t>javac</a:t>
            </a:r>
            <a:r>
              <a:rPr kumimoji="0" lang="en-US" altLang="en-US" sz="1500" b="0" i="0" u="none" strike="noStrike" cap="none" normalizeH="0" baseline="0" dirty="0">
                <a:ln>
                  <a:noFill/>
                </a:ln>
                <a:effectLst/>
              </a:rPr>
              <a:t>) converts this source code into platform-independent bytecode, which is stored in a .class file.</a:t>
            </a:r>
          </a:p>
          <a:p>
            <a:pPr marL="0" marR="0" lvl="0" indent="0" defTabSz="914400" rtl="0" eaLnBrk="0" fontAlgn="base" latinLnBrk="0" hangingPunct="0">
              <a:spcBef>
                <a:spcPct val="0"/>
              </a:spcBef>
              <a:spcAft>
                <a:spcPts val="1800"/>
              </a:spcAft>
              <a:buClrTx/>
              <a:buSzTx/>
              <a:buFontTx/>
              <a:buAutoNum type="arabicPeriod" startAt="2"/>
              <a:tabLst/>
            </a:pPr>
            <a:r>
              <a:rPr kumimoji="0" lang="en-US" altLang="en-US" sz="1500" b="1" i="0" u="none" strike="noStrike" cap="none" normalizeH="0" baseline="0" dirty="0">
                <a:ln>
                  <a:noFill/>
                </a:ln>
                <a:effectLst/>
              </a:rPr>
              <a:t>Run Anywhere:</a:t>
            </a:r>
            <a:r>
              <a:rPr kumimoji="0" lang="en-US" altLang="en-US" sz="1500" b="0" i="0" u="none" strike="noStrike" cap="none" normalizeH="0" baseline="0" dirty="0">
                <a:ln>
                  <a:noFill/>
                </a:ln>
                <a:effectLst/>
              </a:rPr>
              <a:t> This same bytecode file (.class) can be transferred to any other system (e.g., Windows, macOS, Linux, Android).</a:t>
            </a:r>
          </a:p>
          <a:p>
            <a:pPr marL="0" marR="0" lvl="0" indent="0" defTabSz="914400" rtl="0" eaLnBrk="0" fontAlgn="base" latinLnBrk="0" hangingPunct="0">
              <a:spcBef>
                <a:spcPct val="0"/>
              </a:spcBef>
              <a:spcAft>
                <a:spcPts val="1800"/>
              </a:spcAft>
              <a:buClrTx/>
              <a:buSzTx/>
              <a:buFontTx/>
              <a:buAutoNum type="arabicPeriod" startAt="3"/>
              <a:tabLst/>
            </a:pPr>
            <a:r>
              <a:rPr kumimoji="0" lang="en-US" altLang="en-US" sz="1500" b="1" i="0" u="none" strike="noStrike" cap="none" normalizeH="0" baseline="0" dirty="0">
                <a:ln>
                  <a:noFill/>
                </a:ln>
                <a:effectLst/>
              </a:rPr>
              <a:t>Execution via JVM:</a:t>
            </a:r>
            <a:r>
              <a:rPr kumimoji="0" lang="en-US" altLang="en-US" sz="1500" b="0" i="0" u="none" strike="noStrike" cap="none" normalizeH="0" baseline="0" dirty="0">
                <a:ln>
                  <a:noFill/>
                </a:ln>
                <a:effectLst/>
              </a:rPr>
              <a:t> Each operating system has its own specific implementation of the JVM. The JVM acts as an interpreter and runtime engine, translating the generic bytecode into the native machine code that the specific hardware and operating system can understand and execute. </a:t>
            </a:r>
          </a:p>
        </p:txBody>
      </p:sp>
      <p:pic>
        <p:nvPicPr>
          <p:cNvPr id="4098" name="Picture 2" descr="Why is Java so popular? • Vertex Academy">
            <a:extLst>
              <a:ext uri="{FF2B5EF4-FFF2-40B4-BE49-F238E27FC236}">
                <a16:creationId xmlns:a16="http://schemas.microsoft.com/office/drawing/2014/main" id="{236DE738-939D-765F-5B69-65EFEB244C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9395" y="3594099"/>
            <a:ext cx="9797134"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87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 id="{83D43F4A-02D5-42AD-9542-27487597C212}" vid="{14154C61-C2E2-42F2-9833-4EC39495D4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1519</TotalTime>
  <Words>587</Words>
  <Application>Microsoft Macintosh PowerPoint</Application>
  <PresentationFormat>Widescreen</PresentationFormat>
  <Paragraphs>71</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Neue Haas Grotesk Text Pro</vt:lpstr>
      <vt:lpstr>Helena</vt:lpstr>
      <vt:lpstr>Introduction to Java</vt:lpstr>
      <vt:lpstr>Session Objective:</vt:lpstr>
      <vt:lpstr>Topics Covered</vt:lpstr>
      <vt:lpstr>What is Programing</vt:lpstr>
      <vt:lpstr>PowerPoint Presentation</vt:lpstr>
      <vt:lpstr>Steps to make Tea</vt:lpstr>
      <vt:lpstr>What is Java?</vt:lpstr>
      <vt:lpstr>Java</vt:lpstr>
      <vt:lpstr> Write and Compile: A programmer writes Java source code in a file with a .java extension. The Java compiler (javac) converts this source code into platform-independent bytecode, which is stored in a .class file. Run Anywhere: This same bytecode file (.class) can be transferred to any other system (e.g., Windows, macOS, Linux, Android). Execution via JVM: Each operating system has its own specific implementation of the JVM. The JVM acts as an interpreter and runtime engine, translating the generic bytecode into the native machine code that the specific hardware and operating system can understand and execute. </vt:lpstr>
      <vt:lpstr>Features of Java</vt:lpstr>
      <vt:lpstr>PowerPoint Presentation</vt:lpstr>
      <vt:lpstr>Difference between JDK, JRE, JVM</vt:lpstr>
      <vt:lpstr>PowerPoint Presentation</vt:lpstr>
      <vt:lpstr>Java program execution model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Pravartee Sales Private Limited .</dc:creator>
  <cp:lastModifiedBy>Pravartee Sales Private Limited .</cp:lastModifiedBy>
  <cp:revision>4</cp:revision>
  <dcterms:created xsi:type="dcterms:W3CDTF">2025-12-29T06:16:24Z</dcterms:created>
  <dcterms:modified xsi:type="dcterms:W3CDTF">2025-12-30T07:37:26Z</dcterms:modified>
</cp:coreProperties>
</file>